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4E039B5-5AA0-4EC2-BF85-4951B371B8B5}" type="datetimeFigureOut">
              <a:rPr lang="sk-SK" smtClean="0"/>
              <a:t>19. 4. 2024</a:t>
            </a:fld>
            <a:endParaRPr lang="sk-SK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sk-SK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6B2ED50-CAE9-4584-B221-D93B42C62621}" type="slidenum">
              <a:rPr lang="sk-SK" smtClean="0"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039B5-5AA0-4EC2-BF85-4951B371B8B5}" type="datetimeFigureOut">
              <a:rPr lang="sk-SK" smtClean="0"/>
              <a:t>19. 4. 2024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2ED50-CAE9-4584-B221-D93B42C62621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039B5-5AA0-4EC2-BF85-4951B371B8B5}" type="datetimeFigureOut">
              <a:rPr lang="sk-SK" smtClean="0"/>
              <a:t>19. 4. 2024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2ED50-CAE9-4584-B221-D93B42C62621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4E039B5-5AA0-4EC2-BF85-4951B371B8B5}" type="datetimeFigureOut">
              <a:rPr lang="sk-SK" smtClean="0"/>
              <a:t>19. 4. 2024</a:t>
            </a:fld>
            <a:endParaRPr lang="sk-SK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6B2ED50-CAE9-4584-B221-D93B42C62621}" type="slidenum">
              <a:rPr lang="sk-SK" smtClean="0"/>
              <a:t>‹#›</a:t>
            </a:fld>
            <a:endParaRPr lang="sk-SK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4E039B5-5AA0-4EC2-BF85-4951B371B8B5}" type="datetimeFigureOut">
              <a:rPr lang="sk-SK" smtClean="0"/>
              <a:t>19. 4. 2024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sk-SK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6B2ED50-CAE9-4584-B221-D93B42C62621}" type="slidenum">
              <a:rPr lang="sk-SK" smtClean="0"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039B5-5AA0-4EC2-BF85-4951B371B8B5}" type="datetimeFigureOut">
              <a:rPr lang="sk-SK" smtClean="0"/>
              <a:t>19. 4. 2024</a:t>
            </a:fld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2ED50-CAE9-4584-B221-D93B42C62621}" type="slidenum">
              <a:rPr lang="sk-SK" smtClean="0"/>
              <a:t>‹#›</a:t>
            </a:fld>
            <a:endParaRPr lang="sk-SK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039B5-5AA0-4EC2-BF85-4951B371B8B5}" type="datetimeFigureOut">
              <a:rPr lang="sk-SK" smtClean="0"/>
              <a:t>19. 4. 2024</a:t>
            </a:fld>
            <a:endParaRPr lang="sk-SK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2ED50-CAE9-4584-B221-D93B42C62621}" type="slidenum">
              <a:rPr lang="sk-SK" smtClean="0"/>
              <a:t>‹#›</a:t>
            </a:fld>
            <a:endParaRPr lang="sk-SK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4E039B5-5AA0-4EC2-BF85-4951B371B8B5}" type="datetimeFigureOut">
              <a:rPr lang="sk-SK" smtClean="0"/>
              <a:t>19. 4. 2024</a:t>
            </a:fld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6B2ED50-CAE9-4584-B221-D93B42C62621}" type="slidenum">
              <a:rPr lang="sk-SK" smtClean="0"/>
              <a:t>‹#›</a:t>
            </a:fld>
            <a:endParaRPr lang="sk-SK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039B5-5AA0-4EC2-BF85-4951B371B8B5}" type="datetimeFigureOut">
              <a:rPr lang="sk-SK" smtClean="0"/>
              <a:t>19. 4. 2024</a:t>
            </a:fld>
            <a:endParaRPr lang="sk-SK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2ED50-CAE9-4584-B221-D93B42C62621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4E039B5-5AA0-4EC2-BF85-4951B371B8B5}" type="datetimeFigureOut">
              <a:rPr lang="sk-SK" smtClean="0"/>
              <a:t>19. 4. 2024</a:t>
            </a:fld>
            <a:endParaRPr lang="sk-SK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6B2ED50-CAE9-4584-B221-D93B42C62621}" type="slidenum">
              <a:rPr lang="sk-SK" smtClean="0"/>
              <a:t>‹#›</a:t>
            </a:fld>
            <a:endParaRPr lang="sk-SK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4E039B5-5AA0-4EC2-BF85-4951B371B8B5}" type="datetimeFigureOut">
              <a:rPr lang="sk-SK" smtClean="0"/>
              <a:t>19. 4. 2024</a:t>
            </a:fld>
            <a:endParaRPr lang="sk-SK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6B2ED50-CAE9-4584-B221-D93B42C62621}" type="slidenum">
              <a:rPr lang="sk-SK" smtClean="0"/>
              <a:t>‹#›</a:t>
            </a:fld>
            <a:endParaRPr lang="sk-SK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4E039B5-5AA0-4EC2-BF85-4951B371B8B5}" type="datetimeFigureOut">
              <a:rPr lang="sk-SK" smtClean="0"/>
              <a:t>19. 4. 2024</a:t>
            </a:fld>
            <a:endParaRPr lang="sk-SK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sk-SK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6B2ED50-CAE9-4584-B221-D93B42C62621}" type="slidenum">
              <a:rPr lang="sk-SK" smtClean="0"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FF0000"/>
                </a:solidFill>
              </a:rPr>
              <a:t>PREHODNOTENIE </a:t>
            </a:r>
            <a:r>
              <a:rPr lang="sk-SK" dirty="0" smtClean="0">
                <a:solidFill>
                  <a:srgbClr val="FF0000"/>
                </a:solidFill>
              </a:rPr>
              <a:t>VŠETKÝCH HODNÔT</a:t>
            </a:r>
            <a:endParaRPr lang="sk-SK" dirty="0">
              <a:solidFill>
                <a:srgbClr val="FF000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 smtClean="0"/>
              <a:t>Vypracoval: Adam </a:t>
            </a:r>
            <a:r>
              <a:rPr lang="sk-SK" dirty="0" err="1" smtClean="0"/>
              <a:t>Hambálek</a:t>
            </a:r>
            <a:endParaRPr lang="sk-SK" dirty="0"/>
          </a:p>
        </p:txBody>
      </p:sp>
      <p:pic>
        <p:nvPicPr>
          <p:cNvPr id="1026" name="Picture 2" descr="C:\Users\lichk\Desktop\Transvaluati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0"/>
            <a:ext cx="2965468" cy="296546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142892"/>
            <a:ext cx="7467600" cy="1143000"/>
          </a:xfrm>
        </p:spPr>
        <p:txBody>
          <a:bodyPr/>
          <a:lstStyle/>
          <a:p>
            <a:r>
              <a:rPr lang="sk-SK" dirty="0" smtClean="0"/>
              <a:t>Téma práce</a:t>
            </a:r>
            <a:endParaRPr lang="sk-SK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984140"/>
            <a:ext cx="7467600" cy="4873752"/>
          </a:xfrm>
        </p:spPr>
        <p:txBody>
          <a:bodyPr>
            <a:normAutofit/>
          </a:bodyPr>
          <a:lstStyle/>
          <a:p>
            <a:pPr algn="just"/>
            <a:r>
              <a:rPr lang="sk-SK" sz="2000" dirty="0" smtClean="0"/>
              <a:t>Obsah </a:t>
            </a:r>
            <a:r>
              <a:rPr lang="sk-SK" sz="2000" dirty="0" smtClean="0"/>
              <a:t>eseje tvorila analýza </a:t>
            </a:r>
            <a:r>
              <a:rPr lang="sk-SK" sz="2000" dirty="0" smtClean="0"/>
              <a:t>problematiky takzvaného „prehodnotenia všetkých hodnôt</a:t>
            </a:r>
            <a:r>
              <a:rPr lang="sk-SK" sz="2000" dirty="0" smtClean="0"/>
              <a:t>“.</a:t>
            </a:r>
          </a:p>
          <a:p>
            <a:r>
              <a:rPr lang="sk-SK" sz="2000" dirty="0" smtClean="0"/>
              <a:t>Východiskový bod tvorili predovšetkým práce trojice autorov: </a:t>
            </a:r>
            <a:r>
              <a:rPr lang="sk-SK" sz="2000" dirty="0" err="1" smtClean="0"/>
              <a:t>Friedricha</a:t>
            </a:r>
            <a:r>
              <a:rPr lang="sk-SK" sz="2000" dirty="0" smtClean="0"/>
              <a:t> </a:t>
            </a:r>
            <a:r>
              <a:rPr lang="sk-SK" sz="2000" dirty="0" err="1" smtClean="0"/>
              <a:t>Nietzscheho</a:t>
            </a:r>
            <a:r>
              <a:rPr lang="sk-SK" sz="2000" dirty="0" smtClean="0"/>
              <a:t>, Reného </a:t>
            </a:r>
            <a:r>
              <a:rPr lang="sk-SK" sz="2000" dirty="0" err="1" smtClean="0"/>
              <a:t>Guénona</a:t>
            </a:r>
            <a:r>
              <a:rPr lang="sk-SK" sz="2000" dirty="0" smtClean="0"/>
              <a:t> a </a:t>
            </a:r>
            <a:r>
              <a:rPr lang="sk-SK" sz="2000" dirty="0" err="1" smtClean="0"/>
              <a:t>Oswalda</a:t>
            </a:r>
            <a:r>
              <a:rPr lang="sk-SK" sz="2000" dirty="0" smtClean="0"/>
              <a:t> </a:t>
            </a:r>
            <a:r>
              <a:rPr lang="sk-SK" sz="2000" dirty="0" err="1" smtClean="0"/>
              <a:t>Spenglera</a:t>
            </a:r>
            <a:r>
              <a:rPr lang="sk-SK" sz="2000" dirty="0" smtClean="0"/>
              <a:t>.</a:t>
            </a:r>
          </a:p>
          <a:p>
            <a:r>
              <a:rPr lang="sk-SK" sz="2000" dirty="0" smtClean="0"/>
              <a:t>V menšej miere  som sa odvolával aj na diela </a:t>
            </a:r>
            <a:r>
              <a:rPr lang="sk-SK" sz="2000" dirty="0" err="1" smtClean="0"/>
              <a:t>Georgesa</a:t>
            </a:r>
            <a:r>
              <a:rPr lang="sk-SK" sz="2000" dirty="0" smtClean="0"/>
              <a:t> </a:t>
            </a:r>
            <a:r>
              <a:rPr lang="sk-SK" sz="2000" dirty="0" err="1" smtClean="0"/>
              <a:t>Bataillea</a:t>
            </a:r>
            <a:r>
              <a:rPr lang="sk-SK" sz="2000" dirty="0" smtClean="0"/>
              <a:t> a Platóna.</a:t>
            </a:r>
          </a:p>
          <a:p>
            <a:r>
              <a:rPr lang="sk-SK" sz="2000" dirty="0" smtClean="0"/>
              <a:t>Prehodnotenie všetkých hodnôt som s odkazom na </a:t>
            </a:r>
            <a:r>
              <a:rPr lang="sk-SK" sz="2000" dirty="0" err="1" smtClean="0"/>
              <a:t>Nietzscheho</a:t>
            </a:r>
            <a:r>
              <a:rPr lang="sk-SK" sz="2000" dirty="0" smtClean="0"/>
              <a:t> charakterizoval ako „hlbokú </a:t>
            </a:r>
            <a:r>
              <a:rPr lang="sk-SK" sz="2000" dirty="0" smtClean="0"/>
              <a:t>premenu určitých perspektív a tendencií, ktoré súvisia s pohľadom na život, človeka i </a:t>
            </a:r>
            <a:r>
              <a:rPr lang="sk-SK" sz="2000" dirty="0" smtClean="0"/>
              <a:t>spoločnosť.„</a:t>
            </a:r>
          </a:p>
          <a:p>
            <a:endParaRPr lang="sk-SK" sz="2000" dirty="0"/>
          </a:p>
        </p:txBody>
      </p:sp>
      <p:pic>
        <p:nvPicPr>
          <p:cNvPr id="2050" name="Picture 2" descr="C:\Users\lichk\Desktop\Spengl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4712934"/>
            <a:ext cx="1499464" cy="2145066"/>
          </a:xfrm>
          <a:prstGeom prst="rect">
            <a:avLst/>
          </a:prstGeom>
          <a:noFill/>
        </p:spPr>
      </p:pic>
      <p:pic>
        <p:nvPicPr>
          <p:cNvPr id="2051" name="Picture 3" descr="C:\Users\lichk\Desktop\gueno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4857760"/>
            <a:ext cx="1519758" cy="1767985"/>
          </a:xfrm>
          <a:prstGeom prst="rect">
            <a:avLst/>
          </a:prstGeom>
          <a:noFill/>
        </p:spPr>
      </p:pic>
      <p:pic>
        <p:nvPicPr>
          <p:cNvPr id="2053" name="Picture 5" descr="C:\Users\lichk\Desktop\1000_F_37566856_7I5AWWFIAPuutbFAO4HruKo8WyeyVwe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4714884"/>
            <a:ext cx="1673753" cy="190717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71462"/>
            <a:ext cx="7467600" cy="1143000"/>
          </a:xfrm>
        </p:spPr>
        <p:txBody>
          <a:bodyPr/>
          <a:lstStyle/>
          <a:p>
            <a:r>
              <a:rPr lang="sk-SK" dirty="0" smtClean="0"/>
              <a:t>Ciele práce</a:t>
            </a:r>
            <a:endParaRPr lang="sk-SK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sk-SK" sz="2000" dirty="0" smtClean="0"/>
              <a:t>Základ práce tvorili dve otázky:</a:t>
            </a:r>
          </a:p>
          <a:p>
            <a:pPr lvl="0"/>
            <a:r>
              <a:rPr lang="sk-SK" sz="2000" dirty="0" smtClean="0"/>
              <a:t>1) Vyznačuje </a:t>
            </a:r>
            <a:r>
              <a:rPr lang="sk-SK" sz="2000" dirty="0" smtClean="0"/>
              <a:t>prehodnotenie hodnôt nezvratný míľnik vo vývoji danej kultúry, alebo, inými slovami, či sa prehodnotenie hodnôt v určitom bode interných dejín vybraného sociálneho organizmu zavše musí odohrať, alebo </a:t>
            </a:r>
            <a:r>
              <a:rPr lang="sk-SK" sz="2000" dirty="0" smtClean="0"/>
              <a:t>nie?</a:t>
            </a:r>
            <a:endParaRPr lang="sk-SK" sz="2000" dirty="0" smtClean="0"/>
          </a:p>
          <a:p>
            <a:r>
              <a:rPr lang="sk-SK" sz="2000" dirty="0" smtClean="0"/>
              <a:t>Zjednodušene: Je prehodnotenie hodnôt čímsi nevyhnutným?</a:t>
            </a:r>
            <a:endParaRPr lang="sk-SK" sz="20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sk-SK" sz="2000" dirty="0" smtClean="0"/>
              <a:t>2) Ide </a:t>
            </a:r>
            <a:r>
              <a:rPr lang="sk-SK" sz="2000" dirty="0" smtClean="0"/>
              <a:t>alebo nejde iba o  lokálny a výsostne moderný fenomén, vyplývajúci z krízy západoeurópskych spoločností, ktorý sa však v nijakom prípade netýkal starších mimoeurópskych </a:t>
            </a:r>
            <a:r>
              <a:rPr lang="sk-SK" sz="2000" dirty="0" smtClean="0"/>
              <a:t>kultúr?</a:t>
            </a:r>
          </a:p>
          <a:p>
            <a:pPr lvl="0"/>
            <a:r>
              <a:rPr lang="sk-SK" sz="2000" dirty="0" smtClean="0"/>
              <a:t>Zjednodušene: Odohralo sa prehodnotenie všetkých hodnôt iba raz, alebo už v minulosti viackrát?</a:t>
            </a:r>
            <a:endParaRPr lang="sk-SK" sz="2000" dirty="0" smtClean="0"/>
          </a:p>
          <a:p>
            <a:endParaRPr lang="sk-SK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357214"/>
            <a:ext cx="7467600" cy="1143000"/>
          </a:xfrm>
        </p:spPr>
        <p:txBody>
          <a:bodyPr/>
          <a:lstStyle/>
          <a:p>
            <a:r>
              <a:rPr lang="sk-SK" dirty="0" smtClean="0"/>
              <a:t>Postup práce</a:t>
            </a:r>
            <a:endParaRPr lang="sk-SK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769826"/>
            <a:ext cx="7467600" cy="5945322"/>
          </a:xfrm>
        </p:spPr>
        <p:txBody>
          <a:bodyPr>
            <a:normAutofit/>
          </a:bodyPr>
          <a:lstStyle/>
          <a:p>
            <a:r>
              <a:rPr lang="sk-SK" sz="2000" dirty="0" smtClean="0"/>
              <a:t>1. </a:t>
            </a:r>
            <a:r>
              <a:rPr lang="sk-SK" sz="2000" dirty="0" err="1" smtClean="0"/>
              <a:t>Nietzscheho</a:t>
            </a:r>
            <a:r>
              <a:rPr lang="sk-SK" sz="2000" dirty="0" smtClean="0"/>
              <a:t> identifikácia prehodnotenia hodnôt v starovekom Grécku – </a:t>
            </a:r>
            <a:r>
              <a:rPr lang="sk-SK" sz="2000" dirty="0" err="1" smtClean="0"/>
              <a:t>Sókratés</a:t>
            </a:r>
            <a:r>
              <a:rPr lang="sk-SK" sz="2000" dirty="0" smtClean="0"/>
              <a:t> a víťazstvo racionality.</a:t>
            </a:r>
          </a:p>
          <a:p>
            <a:r>
              <a:rPr lang="sk-SK" sz="2000" dirty="0" smtClean="0"/>
              <a:t>2. </a:t>
            </a:r>
            <a:r>
              <a:rPr lang="sk-SK" sz="2000" dirty="0" err="1" smtClean="0"/>
              <a:t>Spengler</a:t>
            </a:r>
            <a:r>
              <a:rPr lang="sk-SK" sz="2000" dirty="0" smtClean="0"/>
              <a:t> a pluralita kultúr = pluralita prehodnotení hodnôt. Každá kultúra mala svoje prehodnotenie všetkých hodnôt.</a:t>
            </a:r>
          </a:p>
          <a:p>
            <a:r>
              <a:rPr lang="sk-SK" sz="2000" dirty="0" smtClean="0"/>
              <a:t>4. </a:t>
            </a:r>
            <a:r>
              <a:rPr lang="sk-SK" sz="2000" dirty="0" err="1" smtClean="0"/>
              <a:t>Georges</a:t>
            </a:r>
            <a:r>
              <a:rPr lang="sk-SK" sz="2000" dirty="0" smtClean="0"/>
              <a:t> </a:t>
            </a:r>
            <a:r>
              <a:rPr lang="sk-SK" sz="2000" dirty="0" err="1" smtClean="0"/>
              <a:t>Bataille</a:t>
            </a:r>
            <a:r>
              <a:rPr lang="sk-SK" sz="2000" dirty="0" smtClean="0"/>
              <a:t> a „ekonómia prebytku“ – akým spôsob sa spoločnosť rozhodne spotrebovať prebytok energie?</a:t>
            </a:r>
          </a:p>
          <a:p>
            <a:r>
              <a:rPr lang="sk-SK" sz="2000" dirty="0" smtClean="0"/>
              <a:t>3. René </a:t>
            </a:r>
            <a:r>
              <a:rPr lang="sk-SK" sz="2000" dirty="0" err="1" smtClean="0"/>
              <a:t>Guénon</a:t>
            </a:r>
            <a:r>
              <a:rPr lang="sk-SK" sz="2000" dirty="0" smtClean="0"/>
              <a:t> a vznik moderného sveta. Moderna chápaná ako negácia tradície. Unikátnosť moderného západoeurópskeho prehodnotenia v období renesancie.</a:t>
            </a:r>
          </a:p>
          <a:p>
            <a:r>
              <a:rPr lang="sk-SK" sz="2000" dirty="0" smtClean="0"/>
              <a:t>4. Snaha o syntézu týchto postojov: Uznanie plurality prehodnotení hodnôt v rôznych kultúrach; súčasne však zdôraznenie unikátnosti </a:t>
            </a:r>
            <a:r>
              <a:rPr lang="sk-SK" sz="2000" dirty="0" smtClean="0"/>
              <a:t>moderného západoeurópskeho </a:t>
            </a:r>
            <a:r>
              <a:rPr lang="sk-SK" sz="2000" dirty="0" smtClean="0"/>
              <a:t>prehodnotenia.</a:t>
            </a:r>
          </a:p>
          <a:p>
            <a:r>
              <a:rPr lang="sk-SK" sz="2000" dirty="0" smtClean="0"/>
              <a:t>5. Tvrdenie, že „smrť idolov“ neviedla k celospoločenskému nihilizmu, ale k vytvoreniu nových „idolov“.</a:t>
            </a:r>
          </a:p>
          <a:p>
            <a:pPr>
              <a:buNone/>
            </a:pPr>
            <a:endParaRPr lang="sk-SK" sz="2000" dirty="0" smtClean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FF0000"/>
                </a:solidFill>
              </a:rPr>
              <a:t>Ďakujem za pozornosť!</a:t>
            </a:r>
            <a:endParaRPr lang="sk-SK" dirty="0">
              <a:solidFill>
                <a:srgbClr val="FF000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3074" name="Picture 2" descr="C:\Users\lichk\Desktop\Transvaluation of valu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64768" y="0"/>
            <a:ext cx="7079232" cy="400050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61</TotalTime>
  <Words>198</Words>
  <Application>Microsoft Office PowerPoint</Application>
  <PresentationFormat>Předvádění na obrazovce (4:3)</PresentationFormat>
  <Paragraphs>21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Arkýř</vt:lpstr>
      <vt:lpstr>PREHODNOTENIE VŠETKÝCH HODNÔT</vt:lpstr>
      <vt:lpstr>Téma práce</vt:lpstr>
      <vt:lpstr>Ciele práce</vt:lpstr>
      <vt:lpstr>Postup práce</vt:lpstr>
      <vt:lpstr>Ďakujem za pozornosť!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PREHODNOTENIE VŠETKÝCH HODNÔT</dc:title>
  <dc:creator>Kamil Hambálek</dc:creator>
  <cp:lastModifiedBy>Kamil Hambálek</cp:lastModifiedBy>
  <cp:revision>7</cp:revision>
  <dcterms:created xsi:type="dcterms:W3CDTF">2024-04-18T22:25:31Z</dcterms:created>
  <dcterms:modified xsi:type="dcterms:W3CDTF">2024-04-18T23:26:49Z</dcterms:modified>
</cp:coreProperties>
</file>