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17" r:id="rId1"/>
  </p:sldMasterIdLst>
  <p:notesMasterIdLst>
    <p:notesMasterId r:id="rId24"/>
  </p:notesMasterIdLst>
  <p:sldIdLst>
    <p:sldId id="256" r:id="rId2"/>
    <p:sldId id="408" r:id="rId3"/>
    <p:sldId id="476" r:id="rId4"/>
    <p:sldId id="547" r:id="rId5"/>
    <p:sldId id="548" r:id="rId6"/>
    <p:sldId id="534" r:id="rId7"/>
    <p:sldId id="519" r:id="rId8"/>
    <p:sldId id="479" r:id="rId9"/>
    <p:sldId id="522" r:id="rId10"/>
    <p:sldId id="480" r:id="rId11"/>
    <p:sldId id="539" r:id="rId12"/>
    <p:sldId id="533" r:id="rId13"/>
    <p:sldId id="535" r:id="rId14"/>
    <p:sldId id="545" r:id="rId15"/>
    <p:sldId id="549" r:id="rId16"/>
    <p:sldId id="525" r:id="rId17"/>
    <p:sldId id="546" r:id="rId18"/>
    <p:sldId id="536" r:id="rId19"/>
    <p:sldId id="537" r:id="rId20"/>
    <p:sldId id="538" r:id="rId21"/>
    <p:sldId id="407" r:id="rId22"/>
    <p:sldId id="509" r:id="rId2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5C05"/>
    <a:srgbClr val="008000"/>
    <a:srgbClr val="FF9900"/>
    <a:srgbClr val="FFFF99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0" cap="flat">
              <a:noFill/>
              <a:miter lim="400000"/>
            </a:ln>
          </a:insideH>
          <a:insideV>
            <a:ln w="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4658"/>
  </p:normalViewPr>
  <p:slideViewPr>
    <p:cSldViewPr>
      <p:cViewPr varScale="1">
        <p:scale>
          <a:sx n="75" d="100"/>
          <a:sy n="75" d="100"/>
        </p:scale>
        <p:origin x="1872" y="46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052668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1733973" y="5527040"/>
            <a:ext cx="9753600" cy="1408853"/>
          </a:xfrm>
        </p:spPr>
        <p:txBody>
          <a:bodyPr anchor="t" anchorCtr="0"/>
          <a:lstStyle>
            <a:lvl1pPr algn="r">
              <a:defRPr sz="460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733973" y="7288107"/>
            <a:ext cx="9753600" cy="758613"/>
          </a:xfrm>
        </p:spPr>
        <p:txBody>
          <a:bodyPr/>
          <a:lstStyle>
            <a:lvl1pPr marL="0" indent="0" algn="r">
              <a:buNone/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650230" indent="0" algn="ctr">
              <a:buNone/>
            </a:lvl2pPr>
            <a:lvl3pPr marL="1300460" indent="0" algn="ctr">
              <a:buNone/>
            </a:lvl3pPr>
            <a:lvl4pPr marL="1950690" indent="0" algn="ctr">
              <a:buNone/>
            </a:lvl4pPr>
            <a:lvl5pPr marL="2600919" indent="0" algn="ctr">
              <a:buNone/>
            </a:lvl5pPr>
            <a:lvl6pPr marL="3251149" indent="0" algn="ctr">
              <a:buNone/>
            </a:lvl6pPr>
            <a:lvl7pPr marL="3901379" indent="0" algn="ctr">
              <a:buNone/>
            </a:lvl7pPr>
            <a:lvl8pPr marL="4551609" indent="0" algn="ctr">
              <a:buNone/>
            </a:lvl8pPr>
            <a:lvl9pPr marL="5201839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9103360" y="9038336"/>
            <a:ext cx="3251200" cy="520192"/>
          </a:xfrm>
        </p:spPr>
        <p:txBody>
          <a:bodyPr/>
          <a:lstStyle>
            <a:lvl1pPr>
              <a:defRPr sz="2000"/>
            </a:lvl1pPr>
          </a:lstStyle>
          <a:p>
            <a:fld id="{04AF466F-BDA4-4F18-9C7B-FF0A9A1B0E80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4122522" y="9038336"/>
            <a:ext cx="4941824" cy="520192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1729639" y="9038336"/>
            <a:ext cx="1733973" cy="520192"/>
          </a:xfrm>
        </p:spPr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1286933" y="5188373"/>
            <a:ext cx="10403840" cy="1820672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Prostokąt 32"/>
          <p:cNvSpPr/>
          <p:nvPr/>
        </p:nvSpPr>
        <p:spPr>
          <a:xfrm>
            <a:off x="1300480" y="7179733"/>
            <a:ext cx="10403840" cy="97536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rostokąt 21"/>
          <p:cNvSpPr/>
          <p:nvPr/>
        </p:nvSpPr>
        <p:spPr>
          <a:xfrm>
            <a:off x="1286933" y="5188373"/>
            <a:ext cx="325120" cy="1820672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Prostokąt 31"/>
          <p:cNvSpPr/>
          <p:nvPr/>
        </p:nvSpPr>
        <p:spPr>
          <a:xfrm>
            <a:off x="1300480" y="7179733"/>
            <a:ext cx="325120" cy="97536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428480" y="390597"/>
            <a:ext cx="2926080" cy="8322169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50240" y="390597"/>
            <a:ext cx="8561493" cy="8322169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7" name="Łącznik prostoliniowy 6"/>
          <p:cNvSpPr>
            <a:spLocks noChangeShapeType="1"/>
          </p:cNvSpPr>
          <p:nvPr/>
        </p:nvSpPr>
        <p:spPr bwMode="auto">
          <a:xfrm>
            <a:off x="650240" y="9035627"/>
            <a:ext cx="117043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anchor="t" compatLnSpc="1"/>
          <a:lstStyle/>
          <a:p>
            <a:endParaRPr kumimoji="0" lang="en-US"/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596054" y="9198187"/>
            <a:ext cx="271430" cy="171113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 rot="5400000">
            <a:off x="5162108" y="4553887"/>
            <a:ext cx="8323072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520700" indent="-520700">
              <a:lnSpc>
                <a:spcPct val="120000"/>
              </a:lnSpc>
              <a:spcBef>
                <a:spcPts val="4600"/>
              </a:spcBef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defRPr sz="4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50240" y="1733973"/>
            <a:ext cx="11704320" cy="702259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33973" y="4226560"/>
            <a:ext cx="9753600" cy="1517227"/>
          </a:xfrm>
        </p:spPr>
        <p:txBody>
          <a:bodyPr anchor="t" anchorCtr="0"/>
          <a:lstStyle>
            <a:lvl1pPr algn="r">
              <a:buNone/>
              <a:defRPr sz="4600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842346" y="6068907"/>
            <a:ext cx="9645227" cy="1625600"/>
          </a:xfrm>
        </p:spPr>
        <p:txBody>
          <a:bodyPr anchor="t" anchorCtr="0"/>
          <a:lstStyle>
            <a:lvl1pPr marL="0" indent="0" algn="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103360" y="9038336"/>
            <a:ext cx="3251200" cy="520192"/>
          </a:xfrm>
        </p:spPr>
        <p:txBody>
          <a:bodyPr/>
          <a:lstStyle/>
          <a:p>
            <a:fld id="{63A9A7CB-BEE6-4F99-898E-913F06E8E125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122522" y="9038336"/>
            <a:ext cx="4941824" cy="52019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521561" y="9038336"/>
            <a:ext cx="2163132" cy="520192"/>
          </a:xfrm>
        </p:spPr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300480" y="4009813"/>
            <a:ext cx="10403840" cy="1820672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1300480" y="4009813"/>
            <a:ext cx="325120" cy="1820672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0240" y="325120"/>
            <a:ext cx="11704320" cy="130048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50240" y="1733973"/>
            <a:ext cx="5748122" cy="702259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588015" y="1729638"/>
            <a:ext cx="5748122" cy="702259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0240" y="325120"/>
            <a:ext cx="11704320" cy="130048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50240" y="1828800"/>
            <a:ext cx="5746045" cy="975360"/>
          </a:xfrm>
          <a:noFill/>
          <a:ln>
            <a:noFill/>
          </a:ln>
        </p:spPr>
        <p:txBody>
          <a:bodyPr lIns="130046" anchor="b" anchorCtr="0">
            <a:noAutofit/>
          </a:bodyPr>
          <a:lstStyle>
            <a:lvl1pPr marL="0" indent="0">
              <a:buNone/>
              <a:defRPr sz="3400" b="1">
                <a:solidFill>
                  <a:schemeClr val="accent2"/>
                </a:solidFill>
              </a:defRPr>
            </a:lvl1pPr>
            <a:lvl2pPr>
              <a:buNone/>
              <a:defRPr sz="28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6610774" y="1842347"/>
            <a:ext cx="5748302" cy="975360"/>
          </a:xfrm>
          <a:noFill/>
          <a:ln>
            <a:noFill/>
          </a:ln>
        </p:spPr>
        <p:txBody>
          <a:bodyPr lIns="130046" anchor="b" anchorCtr="0"/>
          <a:lstStyle>
            <a:lvl1pPr marL="0" indent="0">
              <a:buNone/>
              <a:defRPr sz="3400" b="1">
                <a:solidFill>
                  <a:schemeClr val="accent2"/>
                </a:solidFill>
              </a:defRPr>
            </a:lvl1pPr>
            <a:lvl2pPr>
              <a:buNone/>
              <a:defRPr sz="28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50240" y="3034453"/>
            <a:ext cx="5743787" cy="5743787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6610773" y="3034453"/>
            <a:ext cx="5743787" cy="5743787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0240" y="325120"/>
            <a:ext cx="11704320" cy="130048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6054" y="9198187"/>
            <a:ext cx="271430" cy="171113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5" name="Łącznik prostoliniowy 4"/>
          <p:cNvSpPr>
            <a:spLocks noChangeShapeType="1"/>
          </p:cNvSpPr>
          <p:nvPr/>
        </p:nvSpPr>
        <p:spPr bwMode="auto">
          <a:xfrm>
            <a:off x="650240" y="9035627"/>
            <a:ext cx="117043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anchor="t" compatLnSpc="1"/>
          <a:lstStyle/>
          <a:p>
            <a:endParaRPr kumimoji="0" lang="en-US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6054" y="9198187"/>
            <a:ext cx="271430" cy="171113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4987" y="433493"/>
            <a:ext cx="3576320" cy="1192107"/>
          </a:xfrm>
        </p:spPr>
        <p:txBody>
          <a:bodyPr anchor="b" anchorCtr="0">
            <a:noAutofit/>
          </a:bodyPr>
          <a:lstStyle>
            <a:lvl1pPr algn="l">
              <a:buNone/>
              <a:defRPr sz="28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8994987" y="1733974"/>
            <a:ext cx="3576320" cy="6888481"/>
          </a:xfrm>
        </p:spPr>
        <p:txBody>
          <a:bodyPr/>
          <a:lstStyle>
            <a:lvl1pPr marL="0" indent="0">
              <a:lnSpc>
                <a:spcPts val="3129"/>
              </a:lnSpc>
              <a:spcAft>
                <a:spcPts val="1422"/>
              </a:spcAft>
              <a:buNone/>
              <a:defRPr sz="2300">
                <a:solidFill>
                  <a:schemeClr val="tx2"/>
                </a:solidFill>
              </a:defRPr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5/27/25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650240" y="9035627"/>
            <a:ext cx="117043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anchor="t" compatLnSpc="1"/>
          <a:lstStyle/>
          <a:p>
            <a:endParaRPr kumimoji="0" lang="en-US"/>
          </a:p>
        </p:txBody>
      </p:sp>
      <p:sp>
        <p:nvSpPr>
          <p:cNvPr id="10" name="Łącznik prostoliniowy 9"/>
          <p:cNvSpPr>
            <a:spLocks noChangeShapeType="1"/>
          </p:cNvSpPr>
          <p:nvPr/>
        </p:nvSpPr>
        <p:spPr bwMode="auto">
          <a:xfrm rot="5400000">
            <a:off x="4495140" y="4727787"/>
            <a:ext cx="8583168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anchor="t" compatLnSpc="1"/>
          <a:lstStyle/>
          <a:p>
            <a:endParaRPr kumimoji="0" lang="en-US" dirty="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6054" y="9198187"/>
            <a:ext cx="271430" cy="171113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433493" y="433493"/>
            <a:ext cx="8128000" cy="8128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0240" y="712329"/>
            <a:ext cx="11704320" cy="959556"/>
          </a:xfrm>
          <a:ln>
            <a:solidFill>
              <a:schemeClr val="accent1"/>
            </a:solidFill>
          </a:ln>
        </p:spPr>
        <p:txBody>
          <a:bodyPr lIns="390138" anchor="ctr"/>
          <a:lstStyle>
            <a:lvl1pPr algn="r">
              <a:buNone/>
              <a:defRPr sz="2800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50240" y="2709333"/>
            <a:ext cx="11704320" cy="6073242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853"/>
              </a:spcBef>
              <a:buNone/>
              <a:defRPr sz="4600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50240" y="1733974"/>
            <a:ext cx="11704320" cy="758613"/>
          </a:xfrm>
        </p:spPr>
        <p:txBody>
          <a:bodyPr anchor="ctr" anchorCtr="0"/>
          <a:lstStyle>
            <a:lvl1pPr marL="0" indent="0" algn="l">
              <a:buFontTx/>
              <a:buNone/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5/27/25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650240" y="9035627"/>
            <a:ext cx="117043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anchor="t" compatLnSpc="1"/>
          <a:lstStyle/>
          <a:p>
            <a:endParaRPr kumimoji="0" lang="en-US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6054" y="9198187"/>
            <a:ext cx="271430" cy="171113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650240" y="712329"/>
            <a:ext cx="260096" cy="9753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50240" y="216747"/>
            <a:ext cx="11704320" cy="1408853"/>
          </a:xfrm>
          <a:prstGeom prst="rect">
            <a:avLst/>
          </a:prstGeom>
        </p:spPr>
        <p:txBody>
          <a:bodyPr vert="horz" lIns="130046" tIns="65023" rIns="130046" bIns="65023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50240" y="1733973"/>
            <a:ext cx="11704320" cy="6983578"/>
          </a:xfrm>
          <a:prstGeom prst="rect">
            <a:avLst/>
          </a:prstGeom>
        </p:spPr>
        <p:txBody>
          <a:bodyPr vert="horz" lIns="130046" tIns="65023" rIns="130046" bIns="65023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9103360" y="9040142"/>
            <a:ext cx="3255535" cy="520192"/>
          </a:xfrm>
          <a:prstGeom prst="rect">
            <a:avLst/>
          </a:prstGeom>
        </p:spPr>
        <p:txBody>
          <a:bodyPr vert="horz" lIns="130046" tIns="65023" rIns="130046" bIns="65023"/>
          <a:lstStyle>
            <a:lvl1pPr algn="l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5/27/25</a:t>
            </a:fld>
            <a:endParaRPr lang="en-US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4122522" y="9040142"/>
            <a:ext cx="4985173" cy="520192"/>
          </a:xfrm>
          <a:prstGeom prst="rect">
            <a:avLst/>
          </a:prstGeom>
        </p:spPr>
        <p:txBody>
          <a:bodyPr vert="horz" lIns="130046" tIns="65023" rIns="130046" bIns="65023"/>
          <a:lstStyle>
            <a:lvl1pPr algn="r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71321" y="9040142"/>
            <a:ext cx="2817707" cy="520192"/>
          </a:xfrm>
          <a:prstGeom prst="rect">
            <a:avLst/>
          </a:prstGeom>
        </p:spPr>
        <p:txBody>
          <a:bodyPr vert="horz" lIns="130046" tIns="65023" rIns="130046" bIns="65023"/>
          <a:lstStyle>
            <a:lvl1pPr algn="l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pl-PL" smtClean="0"/>
              <a:t>‹#›</a:t>
            </a:fld>
            <a:endParaRPr lang="pl-PL"/>
          </a:p>
        </p:txBody>
      </p:sp>
      <p:sp>
        <p:nvSpPr>
          <p:cNvPr id="28" name="Łącznik prostoliniowy 27"/>
          <p:cNvSpPr>
            <a:spLocks noChangeShapeType="1"/>
          </p:cNvSpPr>
          <p:nvPr/>
        </p:nvSpPr>
        <p:spPr bwMode="auto">
          <a:xfrm>
            <a:off x="650240" y="9035627"/>
            <a:ext cx="117043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anchor="t" compatLnSpc="1"/>
          <a:lstStyle/>
          <a:p>
            <a:endParaRPr kumimoji="0" lang="en-US"/>
          </a:p>
        </p:txBody>
      </p:sp>
      <p:sp>
        <p:nvSpPr>
          <p:cNvPr id="29" name="Łącznik prostoliniowy 28"/>
          <p:cNvSpPr>
            <a:spLocks noChangeShapeType="1"/>
          </p:cNvSpPr>
          <p:nvPr/>
        </p:nvSpPr>
        <p:spPr bwMode="auto">
          <a:xfrm>
            <a:off x="650240" y="1625600"/>
            <a:ext cx="117043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130046" tIns="65023" rIns="130046" bIns="65023" anchor="t" compatLnSpc="1"/>
          <a:lstStyle/>
          <a:p>
            <a:endParaRPr kumimoji="0" lang="en-US"/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596054" y="9198187"/>
            <a:ext cx="271430" cy="171113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046" tIns="65023" rIns="130046" bIns="65023"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90138" indent="-390138" algn="l" rtl="0" eaLnBrk="1" latinLnBrk="0" hangingPunct="1">
        <a:spcBef>
          <a:spcPts val="853"/>
        </a:spcBef>
        <a:buClr>
          <a:schemeClr val="accent1"/>
        </a:buClr>
        <a:buSzPct val="76000"/>
        <a:buFont typeface="Wingdings 3"/>
        <a:buChar char="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780276" indent="-390138" algn="l" rtl="0" eaLnBrk="1" latinLnBrk="0" hangingPunct="1">
        <a:spcBef>
          <a:spcPts val="711"/>
        </a:spcBef>
        <a:buClr>
          <a:schemeClr val="accent2"/>
        </a:buClr>
        <a:buSzPct val="76000"/>
        <a:buFont typeface="Wingdings 3"/>
        <a:buChar char=""/>
        <a:defRPr kumimoji="0" sz="3300" kern="1200">
          <a:solidFill>
            <a:schemeClr val="tx2"/>
          </a:solidFill>
          <a:latin typeface="+mn-lt"/>
          <a:ea typeface="+mn-ea"/>
          <a:cs typeface="+mn-cs"/>
        </a:defRPr>
      </a:lvl2pPr>
      <a:lvl3pPr marL="1170414" indent="-325115" algn="l" rtl="0" eaLnBrk="1" latinLnBrk="0" hangingPunct="1">
        <a:spcBef>
          <a:spcPts val="711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560552" indent="-325115" algn="l" rtl="0" eaLnBrk="1" latinLnBrk="0" hangingPunct="1">
        <a:spcBef>
          <a:spcPts val="569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690" indent="-325115" algn="l" rtl="0" eaLnBrk="1" latinLnBrk="0" hangingPunct="1">
        <a:spcBef>
          <a:spcPts val="427"/>
        </a:spcBef>
        <a:buClr>
          <a:schemeClr val="accent2"/>
        </a:buClr>
        <a:buSzPct val="70000"/>
        <a:buFont typeface="Wingdings"/>
        <a:buChar char="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340827" indent="-260092" algn="l" rtl="0" eaLnBrk="1" latinLnBrk="0" hangingPunct="1">
        <a:spcBef>
          <a:spcPts val="427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23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2600919" indent="-260092" algn="l" rtl="0" eaLnBrk="1" latinLnBrk="0" hangingPunct="1">
        <a:spcBef>
          <a:spcPts val="427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861011" indent="-260092" algn="l" rtl="0" eaLnBrk="1" latinLnBrk="0" hangingPunct="1">
        <a:spcBef>
          <a:spcPts val="427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3121103" indent="-260092" algn="l" rtl="0" eaLnBrk="1" latinLnBrk="0" hangingPunct="1">
        <a:spcBef>
          <a:spcPts val="427"/>
        </a:spcBef>
        <a:buClr>
          <a:srgbClr val="9FB8CD"/>
        </a:buClr>
        <a:buSzPct val="75000"/>
        <a:buFont typeface="Wingdings 3"/>
        <a:buChar char=""/>
        <a:defRPr kumimoji="0" lang="en-US" sz="17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adrian.a.ziolkowski@uw.edu.pl" TargetMode="Externa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Are there non-Factual Facts?"/>
          <p:cNvSpPr txBox="1">
            <a:spLocks noGrp="1"/>
          </p:cNvSpPr>
          <p:nvPr>
            <p:ph type="ctrTitle"/>
          </p:nvPr>
        </p:nvSpPr>
        <p:spPr>
          <a:xfrm>
            <a:off x="1389832" y="5164832"/>
            <a:ext cx="10225135" cy="177106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3400" b="1" dirty="0">
                <a:latin typeface="Bookman Old Style" panose="02050604050505020204" pitchFamily="18" charset="0"/>
              </a:rPr>
              <a:t>Modal Normativism </a:t>
            </a:r>
            <a:r>
              <a:rPr lang="en-US" sz="3400" b="1" dirty="0" err="1">
                <a:latin typeface="Bookman Old Style" panose="02050604050505020204" pitchFamily="18" charset="0"/>
              </a:rPr>
              <a:t>Essentialised</a:t>
            </a:r>
            <a:endParaRPr lang="en-US" sz="3400" b="1" dirty="0">
              <a:latin typeface="Bookman Old Style" panose="02050604050505020204" pitchFamily="18" charset="0"/>
            </a:endParaRPr>
          </a:p>
        </p:txBody>
      </p:sp>
      <p:sp>
        <p:nvSpPr>
          <p:cNvPr id="120" name="By:…"/>
          <p:cNvSpPr txBox="1">
            <a:spLocks noGrp="1"/>
          </p:cNvSpPr>
          <p:nvPr>
            <p:ph type="subTitle" idx="1"/>
          </p:nvPr>
        </p:nvSpPr>
        <p:spPr>
          <a:xfrm>
            <a:off x="1789360" y="7181056"/>
            <a:ext cx="9753600" cy="2053189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315468">
              <a:defRPr sz="2052"/>
            </a:pPr>
            <a:r>
              <a:rPr lang="pl-PL" sz="2400" dirty="0"/>
              <a:t>Krzysztof Sękowski</a:t>
            </a:r>
          </a:p>
          <a:p>
            <a:pPr defTabSz="315468">
              <a:defRPr sz="2052"/>
            </a:pPr>
            <a:r>
              <a:rPr lang="pl-PL" sz="2400" dirty="0"/>
              <a:t>University of </a:t>
            </a:r>
            <a:r>
              <a:rPr lang="pl-PL" sz="2400" dirty="0" err="1"/>
              <a:t>Warsaw</a:t>
            </a:r>
            <a:endParaRPr sz="24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831" y="519355"/>
            <a:ext cx="3762637" cy="407236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A501590-0761-BDD9-3570-D90921BB3DE3}"/>
              </a:ext>
            </a:extLst>
          </p:cNvPr>
          <p:cNvSpPr txBox="1"/>
          <p:nvPr/>
        </p:nvSpPr>
        <p:spPr>
          <a:xfrm>
            <a:off x="813768" y="788448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89A03C-8DC6-A65D-4B1E-7387665B4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+mn-lt"/>
              </a:rPr>
              <a:t>Lowe</a:t>
            </a:r>
            <a:r>
              <a:rPr lang="pl-PL" dirty="0">
                <a:latin typeface="+mn-lt"/>
              </a:rPr>
              <a:t> on essence and the Discovery Challenge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5620D0-80A3-588F-3ED6-B15B48BDBE8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800" dirty="0"/>
              <a:t>Lowe’s argument for the knowledge of essence (Lowe 2008):</a:t>
            </a:r>
          </a:p>
          <a:p>
            <a:pPr>
              <a:spcBef>
                <a:spcPts val="0"/>
              </a:spcBef>
            </a:pPr>
            <a:endParaRPr lang="en-US" sz="28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/>
              <a:t>(1) Human </a:t>
            </a:r>
            <a:r>
              <a:rPr lang="pl-PL" sz="2800" dirty="0" err="1"/>
              <a:t>beings</a:t>
            </a:r>
            <a:r>
              <a:rPr lang="pl-PL" sz="2800" dirty="0"/>
              <a:t> </a:t>
            </a:r>
            <a:r>
              <a:rPr lang="pl-PL" sz="2800" dirty="0" err="1"/>
              <a:t>normally</a:t>
            </a:r>
            <a:r>
              <a:rPr lang="pl-PL" sz="2800" dirty="0"/>
              <a:t> </a:t>
            </a:r>
            <a:r>
              <a:rPr lang="pl-PL" sz="2800" dirty="0" err="1"/>
              <a:t>refer</a:t>
            </a:r>
            <a:r>
              <a:rPr lang="pl-PL" sz="2800" dirty="0"/>
              <a:t> in </a:t>
            </a:r>
            <a:r>
              <a:rPr lang="pl-PL" sz="2800" dirty="0" err="1"/>
              <a:t>language</a:t>
            </a:r>
            <a:r>
              <a:rPr lang="pl-PL" sz="2800" dirty="0"/>
              <a:t> </a:t>
            </a:r>
            <a:r>
              <a:rPr lang="pl-PL" sz="2800" dirty="0" err="1"/>
              <a:t>an</a:t>
            </a:r>
            <a:r>
              <a:rPr lang="pl-PL" sz="2800" dirty="0"/>
              <a:t> </a:t>
            </a:r>
            <a:r>
              <a:rPr lang="pl-PL" sz="2800" dirty="0" err="1"/>
              <a:t>thought</a:t>
            </a:r>
            <a:r>
              <a:rPr lang="pl-PL" sz="2800" dirty="0"/>
              <a:t> to </a:t>
            </a:r>
            <a:r>
              <a:rPr lang="pl-PL" sz="2800" dirty="0" err="1"/>
              <a:t>individuals</a:t>
            </a:r>
            <a:r>
              <a:rPr lang="pl-PL" sz="2800" dirty="0"/>
              <a:t> and </a:t>
            </a:r>
            <a:r>
              <a:rPr lang="pl-PL" sz="2800" dirty="0" err="1"/>
              <a:t>kinds</a:t>
            </a:r>
            <a:endParaRPr lang="pl-PL" sz="28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/>
              <a:t>(2) One </a:t>
            </a:r>
            <a:r>
              <a:rPr lang="pl-PL" sz="2800" dirty="0" err="1"/>
              <a:t>cannot</a:t>
            </a:r>
            <a:r>
              <a:rPr lang="pl-PL" sz="2800" dirty="0"/>
              <a:t> </a:t>
            </a:r>
            <a:r>
              <a:rPr lang="pl-PL" sz="2800" dirty="0" err="1"/>
              <a:t>refer</a:t>
            </a:r>
            <a:r>
              <a:rPr lang="pl-PL" sz="2800" dirty="0"/>
              <a:t> in </a:t>
            </a:r>
            <a:r>
              <a:rPr lang="pl-PL" sz="2800" dirty="0" err="1"/>
              <a:t>language</a:t>
            </a:r>
            <a:r>
              <a:rPr lang="pl-PL" sz="2800" dirty="0"/>
              <a:t> </a:t>
            </a:r>
            <a:r>
              <a:rPr lang="pl-PL" sz="2800" dirty="0" err="1"/>
              <a:t>or</a:t>
            </a:r>
            <a:r>
              <a:rPr lang="pl-PL" sz="2800" dirty="0"/>
              <a:t> </a:t>
            </a:r>
            <a:r>
              <a:rPr lang="pl-PL" sz="2800" dirty="0" err="1"/>
              <a:t>thought</a:t>
            </a:r>
            <a:r>
              <a:rPr lang="pl-PL" sz="2800" dirty="0"/>
              <a:t> to </a:t>
            </a:r>
            <a:r>
              <a:rPr lang="pl-PL" sz="2800" dirty="0" err="1"/>
              <a:t>something</a:t>
            </a:r>
            <a:r>
              <a:rPr lang="pl-PL" sz="2800" dirty="0"/>
              <a:t> </a:t>
            </a:r>
            <a:r>
              <a:rPr lang="pl-PL" sz="2800" dirty="0" err="1"/>
              <a:t>unless</a:t>
            </a:r>
            <a:r>
              <a:rPr lang="pl-PL" sz="2800" dirty="0"/>
              <a:t> one </a:t>
            </a:r>
            <a:r>
              <a:rPr lang="pl-PL" sz="2800" dirty="0" err="1"/>
              <a:t>knows</a:t>
            </a:r>
            <a:r>
              <a:rPr lang="pl-PL" sz="2800" dirty="0"/>
              <a:t> </a:t>
            </a:r>
            <a:r>
              <a:rPr lang="pl-PL" sz="2800" dirty="0" err="1"/>
              <a:t>what</a:t>
            </a:r>
            <a:r>
              <a:rPr lang="pl-PL" sz="2800" dirty="0"/>
              <a:t> the </a:t>
            </a:r>
            <a:r>
              <a:rPr lang="pl-PL" sz="2800" dirty="0" err="1"/>
              <a:t>thing</a:t>
            </a:r>
            <a:r>
              <a:rPr lang="pl-PL" sz="2800" dirty="0"/>
              <a:t> </a:t>
            </a:r>
            <a:r>
              <a:rPr lang="pl-PL" sz="2800" dirty="0" err="1"/>
              <a:t>is</a:t>
            </a:r>
            <a:endParaRPr lang="pl-PL" sz="28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/>
              <a:t>(3) One </a:t>
            </a:r>
            <a:r>
              <a:rPr lang="pl-PL" sz="2800" dirty="0" err="1"/>
              <a:t>knows</a:t>
            </a:r>
            <a:r>
              <a:rPr lang="pl-PL" sz="2800" dirty="0"/>
              <a:t> </a:t>
            </a:r>
            <a:r>
              <a:rPr lang="pl-PL" sz="2800" dirty="0" err="1"/>
              <a:t>what</a:t>
            </a:r>
            <a:r>
              <a:rPr lang="pl-PL" sz="2800" dirty="0"/>
              <a:t> a </a:t>
            </a:r>
            <a:r>
              <a:rPr lang="pl-PL" sz="2800" dirty="0" err="1"/>
              <a:t>thing</a:t>
            </a:r>
            <a:r>
              <a:rPr lang="pl-PL" sz="2800" dirty="0"/>
              <a:t> </a:t>
            </a:r>
            <a:r>
              <a:rPr lang="pl-PL" sz="2800" dirty="0" err="1"/>
              <a:t>is</a:t>
            </a:r>
            <a:r>
              <a:rPr lang="pl-PL" sz="2800" dirty="0"/>
              <a:t> </a:t>
            </a:r>
            <a:r>
              <a:rPr lang="pl-PL" sz="2800" dirty="0" err="1"/>
              <a:t>just</a:t>
            </a:r>
            <a:r>
              <a:rPr lang="pl-PL" sz="2800" dirty="0"/>
              <a:t> </a:t>
            </a:r>
            <a:r>
              <a:rPr lang="pl-PL" sz="2800" dirty="0" err="1"/>
              <a:t>when</a:t>
            </a:r>
            <a:r>
              <a:rPr lang="pl-PL" sz="2800" dirty="0"/>
              <a:t> one </a:t>
            </a:r>
            <a:r>
              <a:rPr lang="pl-PL" sz="2800" dirty="0" err="1"/>
              <a:t>knows</a:t>
            </a:r>
            <a:r>
              <a:rPr lang="pl-PL" sz="2800" dirty="0"/>
              <a:t> the essence of </a:t>
            </a:r>
            <a:r>
              <a:rPr lang="pl-PL" sz="2800" dirty="0" err="1"/>
              <a:t>that</a:t>
            </a:r>
            <a:r>
              <a:rPr lang="pl-PL" sz="2800" dirty="0"/>
              <a:t> </a:t>
            </a:r>
            <a:r>
              <a:rPr lang="pl-PL" sz="2800" dirty="0" err="1"/>
              <a:t>thing</a:t>
            </a:r>
            <a:r>
              <a:rPr lang="pl-PL" sz="2800" dirty="0"/>
              <a:t>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 err="1"/>
              <a:t>Therefore</a:t>
            </a:r>
            <a:r>
              <a:rPr lang="pl-PL" sz="2800" dirty="0"/>
              <a:t>,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/>
              <a:t>(C) Human </a:t>
            </a:r>
            <a:r>
              <a:rPr lang="pl-PL" sz="2800" dirty="0" err="1"/>
              <a:t>beings</a:t>
            </a:r>
            <a:r>
              <a:rPr lang="pl-PL" sz="2800" dirty="0"/>
              <a:t> </a:t>
            </a:r>
            <a:r>
              <a:rPr lang="pl-PL" sz="2800" dirty="0" err="1"/>
              <a:t>normally</a:t>
            </a:r>
            <a:r>
              <a:rPr lang="pl-PL" sz="2800" dirty="0"/>
              <a:t> </a:t>
            </a:r>
            <a:r>
              <a:rPr lang="pl-PL" sz="2800" dirty="0" err="1"/>
              <a:t>know</a:t>
            </a:r>
            <a:r>
              <a:rPr lang="pl-PL" sz="2800" dirty="0"/>
              <a:t> the essence of </a:t>
            </a:r>
            <a:r>
              <a:rPr lang="pl-PL" sz="2800" dirty="0" err="1"/>
              <a:t>individuals</a:t>
            </a:r>
            <a:r>
              <a:rPr lang="pl-PL" sz="2800" dirty="0"/>
              <a:t> and </a:t>
            </a:r>
            <a:r>
              <a:rPr lang="pl-PL" sz="2800" dirty="0" err="1"/>
              <a:t>kinds</a:t>
            </a:r>
            <a:r>
              <a:rPr lang="pl-PL" sz="2800" dirty="0"/>
              <a:t>. </a:t>
            </a:r>
            <a:r>
              <a:rPr lang="en-US" sz="2800" dirty="0"/>
              <a:t>(</a:t>
            </a:r>
            <a:r>
              <a:rPr lang="en-US" sz="2800" dirty="0" err="1"/>
              <a:t>Sgaravatti</a:t>
            </a:r>
            <a:r>
              <a:rPr lang="en-US" sz="2800" dirty="0"/>
              <a:t> 2016)</a:t>
            </a:r>
          </a:p>
        </p:txBody>
      </p:sp>
    </p:spTree>
    <p:extLst>
      <p:ext uri="{BB962C8B-B14F-4D97-AF65-F5344CB8AC3E}">
        <p14:creationId xmlns:p14="http://schemas.microsoft.com/office/powerpoint/2010/main" val="3258246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D8B08-CA81-8AB6-6E8F-A0AFD2CF7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0A5C66-8F46-57BA-303B-809FC538D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+mn-lt"/>
              </a:rPr>
              <a:t>Lowe</a:t>
            </a:r>
            <a:r>
              <a:rPr lang="pl-PL" dirty="0">
                <a:latin typeface="+mn-lt"/>
              </a:rPr>
              <a:t> on essence and the Discovery Challenge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CE8391-8878-2E7C-9838-6C55D754455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800" dirty="0"/>
              <a:t>Lowe’s argument for the knowledge of essence (Lowe 2008):</a:t>
            </a:r>
          </a:p>
          <a:p>
            <a:pPr>
              <a:spcBef>
                <a:spcPts val="0"/>
              </a:spcBef>
            </a:pPr>
            <a:endParaRPr lang="en-US" sz="28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/>
              <a:t>(1) Human </a:t>
            </a:r>
            <a:r>
              <a:rPr lang="pl-PL" sz="2800" dirty="0" err="1"/>
              <a:t>beings</a:t>
            </a:r>
            <a:r>
              <a:rPr lang="pl-PL" sz="2800" dirty="0"/>
              <a:t> </a:t>
            </a:r>
            <a:r>
              <a:rPr lang="pl-PL" sz="2800" dirty="0" err="1"/>
              <a:t>normally</a:t>
            </a:r>
            <a:r>
              <a:rPr lang="pl-PL" sz="2800" dirty="0"/>
              <a:t> </a:t>
            </a:r>
            <a:r>
              <a:rPr lang="pl-PL" sz="2800" dirty="0" err="1"/>
              <a:t>refer</a:t>
            </a:r>
            <a:r>
              <a:rPr lang="pl-PL" sz="2800" dirty="0"/>
              <a:t> in </a:t>
            </a:r>
            <a:r>
              <a:rPr lang="pl-PL" sz="2800" dirty="0" err="1"/>
              <a:t>language</a:t>
            </a:r>
            <a:r>
              <a:rPr lang="pl-PL" sz="2800" dirty="0"/>
              <a:t> </a:t>
            </a:r>
            <a:r>
              <a:rPr lang="pl-PL" sz="2800" dirty="0" err="1"/>
              <a:t>an</a:t>
            </a:r>
            <a:r>
              <a:rPr lang="pl-PL" sz="2800" dirty="0"/>
              <a:t> </a:t>
            </a:r>
            <a:r>
              <a:rPr lang="pl-PL" sz="2800" dirty="0" err="1"/>
              <a:t>thought</a:t>
            </a:r>
            <a:r>
              <a:rPr lang="pl-PL" sz="2800" dirty="0"/>
              <a:t> to </a:t>
            </a:r>
            <a:r>
              <a:rPr lang="pl-PL" sz="2800" dirty="0" err="1"/>
              <a:t>individuals</a:t>
            </a:r>
            <a:r>
              <a:rPr lang="pl-PL" sz="2800" dirty="0"/>
              <a:t> and </a:t>
            </a:r>
            <a:r>
              <a:rPr lang="pl-PL" sz="2800" dirty="0" err="1"/>
              <a:t>kinds</a:t>
            </a:r>
            <a:endParaRPr lang="pl-PL" sz="28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/>
              <a:t>(2) One </a:t>
            </a:r>
            <a:r>
              <a:rPr lang="pl-PL" sz="2800" dirty="0" err="1"/>
              <a:t>cannot</a:t>
            </a:r>
            <a:r>
              <a:rPr lang="pl-PL" sz="2800" dirty="0"/>
              <a:t> </a:t>
            </a:r>
            <a:r>
              <a:rPr lang="pl-PL" sz="2800" dirty="0" err="1"/>
              <a:t>refer</a:t>
            </a:r>
            <a:r>
              <a:rPr lang="pl-PL" sz="2800" dirty="0"/>
              <a:t> in </a:t>
            </a:r>
            <a:r>
              <a:rPr lang="pl-PL" sz="2800" dirty="0" err="1"/>
              <a:t>language</a:t>
            </a:r>
            <a:r>
              <a:rPr lang="pl-PL" sz="2800" dirty="0"/>
              <a:t> </a:t>
            </a:r>
            <a:r>
              <a:rPr lang="pl-PL" sz="2800" dirty="0" err="1"/>
              <a:t>or</a:t>
            </a:r>
            <a:r>
              <a:rPr lang="pl-PL" sz="2800" dirty="0"/>
              <a:t> </a:t>
            </a:r>
            <a:r>
              <a:rPr lang="pl-PL" sz="2800" dirty="0" err="1"/>
              <a:t>thought</a:t>
            </a:r>
            <a:r>
              <a:rPr lang="pl-PL" sz="2800" dirty="0"/>
              <a:t> to </a:t>
            </a:r>
            <a:r>
              <a:rPr lang="pl-PL" sz="2800" dirty="0" err="1"/>
              <a:t>something</a:t>
            </a:r>
            <a:r>
              <a:rPr lang="pl-PL" sz="2800" dirty="0"/>
              <a:t> </a:t>
            </a:r>
            <a:r>
              <a:rPr lang="pl-PL" sz="2800" dirty="0" err="1"/>
              <a:t>unless</a:t>
            </a:r>
            <a:r>
              <a:rPr lang="pl-PL" sz="2800" dirty="0"/>
              <a:t> one </a:t>
            </a:r>
            <a:r>
              <a:rPr lang="pl-PL" sz="2800" dirty="0" err="1"/>
              <a:t>knows</a:t>
            </a:r>
            <a:r>
              <a:rPr lang="pl-PL" sz="2800" dirty="0"/>
              <a:t> </a:t>
            </a:r>
            <a:r>
              <a:rPr lang="pl-PL" sz="2800" dirty="0" err="1"/>
              <a:t>what</a:t>
            </a:r>
            <a:r>
              <a:rPr lang="pl-PL" sz="2800" dirty="0"/>
              <a:t> the </a:t>
            </a:r>
            <a:r>
              <a:rPr lang="pl-PL" sz="2800" dirty="0" err="1"/>
              <a:t>thing</a:t>
            </a:r>
            <a:r>
              <a:rPr lang="pl-PL" sz="2800" dirty="0"/>
              <a:t> </a:t>
            </a:r>
            <a:r>
              <a:rPr lang="pl-PL" sz="2800" dirty="0" err="1"/>
              <a:t>is</a:t>
            </a:r>
            <a:endParaRPr lang="pl-PL" sz="28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/>
              <a:t>(3) One </a:t>
            </a:r>
            <a:r>
              <a:rPr lang="pl-PL" sz="2800" dirty="0" err="1"/>
              <a:t>knows</a:t>
            </a:r>
            <a:r>
              <a:rPr lang="pl-PL" sz="2800" dirty="0"/>
              <a:t> </a:t>
            </a:r>
            <a:r>
              <a:rPr lang="pl-PL" sz="2800" dirty="0" err="1"/>
              <a:t>what</a:t>
            </a:r>
            <a:r>
              <a:rPr lang="pl-PL" sz="2800" dirty="0"/>
              <a:t> a </a:t>
            </a:r>
            <a:r>
              <a:rPr lang="pl-PL" sz="2800" dirty="0" err="1"/>
              <a:t>thing</a:t>
            </a:r>
            <a:r>
              <a:rPr lang="pl-PL" sz="2800" dirty="0"/>
              <a:t> </a:t>
            </a:r>
            <a:r>
              <a:rPr lang="pl-PL" sz="2800" dirty="0" err="1"/>
              <a:t>is</a:t>
            </a:r>
            <a:r>
              <a:rPr lang="pl-PL" sz="2800" dirty="0"/>
              <a:t> </a:t>
            </a:r>
            <a:r>
              <a:rPr lang="pl-PL" sz="2800" dirty="0" err="1"/>
              <a:t>just</a:t>
            </a:r>
            <a:r>
              <a:rPr lang="pl-PL" sz="2800" dirty="0"/>
              <a:t> </a:t>
            </a:r>
            <a:r>
              <a:rPr lang="pl-PL" sz="2800" dirty="0" err="1"/>
              <a:t>when</a:t>
            </a:r>
            <a:r>
              <a:rPr lang="pl-PL" sz="2800" dirty="0"/>
              <a:t> one </a:t>
            </a:r>
            <a:r>
              <a:rPr lang="pl-PL" sz="2800" dirty="0" err="1"/>
              <a:t>knows</a:t>
            </a:r>
            <a:r>
              <a:rPr lang="pl-PL" sz="2800" dirty="0"/>
              <a:t> the essence of </a:t>
            </a:r>
            <a:r>
              <a:rPr lang="pl-PL" sz="2800" dirty="0" err="1"/>
              <a:t>that</a:t>
            </a:r>
            <a:r>
              <a:rPr lang="pl-PL" sz="2800" dirty="0"/>
              <a:t> </a:t>
            </a:r>
            <a:r>
              <a:rPr lang="pl-PL" sz="2800" dirty="0" err="1"/>
              <a:t>thing</a:t>
            </a:r>
            <a:r>
              <a:rPr lang="pl-PL" sz="2800" dirty="0"/>
              <a:t>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 err="1"/>
              <a:t>Therefore</a:t>
            </a:r>
            <a:r>
              <a:rPr lang="pl-PL" sz="2800" dirty="0"/>
              <a:t>,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800" dirty="0"/>
              <a:t>(C) Human </a:t>
            </a:r>
            <a:r>
              <a:rPr lang="pl-PL" sz="2800" dirty="0" err="1"/>
              <a:t>beings</a:t>
            </a:r>
            <a:r>
              <a:rPr lang="pl-PL" sz="2800" dirty="0"/>
              <a:t> </a:t>
            </a:r>
            <a:r>
              <a:rPr lang="pl-PL" sz="2800" dirty="0" err="1"/>
              <a:t>normally</a:t>
            </a:r>
            <a:r>
              <a:rPr lang="pl-PL" sz="2800" dirty="0"/>
              <a:t> </a:t>
            </a:r>
            <a:r>
              <a:rPr lang="pl-PL" sz="2800" dirty="0" err="1"/>
              <a:t>know</a:t>
            </a:r>
            <a:r>
              <a:rPr lang="pl-PL" sz="2800" dirty="0"/>
              <a:t> the essence of </a:t>
            </a:r>
            <a:r>
              <a:rPr lang="pl-PL" sz="2800" dirty="0" err="1"/>
              <a:t>individuals</a:t>
            </a:r>
            <a:r>
              <a:rPr lang="pl-PL" sz="2800" dirty="0"/>
              <a:t> and </a:t>
            </a:r>
            <a:r>
              <a:rPr lang="pl-PL" sz="2800" dirty="0" err="1"/>
              <a:t>kinds</a:t>
            </a:r>
            <a:r>
              <a:rPr lang="pl-PL" sz="2800" dirty="0"/>
              <a:t>. </a:t>
            </a:r>
            <a:r>
              <a:rPr lang="en-US" sz="2800" dirty="0"/>
              <a:t>(</a:t>
            </a:r>
            <a:r>
              <a:rPr lang="en-US" sz="2800" dirty="0" err="1"/>
              <a:t>Sgaravatti</a:t>
            </a:r>
            <a:r>
              <a:rPr lang="en-US" sz="2800" dirty="0"/>
              <a:t> 2016)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pl-PL" sz="2800" dirty="0"/>
          </a:p>
          <a:p>
            <a:pPr>
              <a:spcBef>
                <a:spcPts val="0"/>
              </a:spcBef>
            </a:pPr>
            <a:r>
              <a:rPr lang="pl-PL" sz="2800" dirty="0"/>
              <a:t>Both </a:t>
            </a:r>
            <a:r>
              <a:rPr lang="pl-PL" sz="2800" dirty="0" err="1"/>
              <a:t>arguments</a:t>
            </a:r>
            <a:r>
              <a:rPr lang="pl-PL" sz="2800" dirty="0"/>
              <a:t> </a:t>
            </a:r>
            <a:r>
              <a:rPr lang="pl-PL" sz="2800" dirty="0" err="1"/>
              <a:t>refer</a:t>
            </a:r>
            <a:r>
              <a:rPr lang="pl-PL" sz="2800" dirty="0"/>
              <a:t> to the </a:t>
            </a:r>
            <a:r>
              <a:rPr lang="pl-PL" sz="2800" dirty="0" err="1"/>
              <a:t>necessity</a:t>
            </a:r>
            <a:r>
              <a:rPr lang="pl-PL" sz="2800" dirty="0"/>
              <a:t> of </a:t>
            </a:r>
            <a:r>
              <a:rPr lang="pl-PL" sz="2800" dirty="0" err="1"/>
              <a:t>gaining</a:t>
            </a:r>
            <a:r>
              <a:rPr lang="pl-PL" sz="2800" dirty="0"/>
              <a:t> </a:t>
            </a:r>
            <a:r>
              <a:rPr lang="pl-PL" sz="2800" dirty="0" err="1"/>
              <a:t>prior</a:t>
            </a:r>
            <a:r>
              <a:rPr lang="pl-PL" sz="2800" dirty="0"/>
              <a:t> </a:t>
            </a:r>
            <a:r>
              <a:rPr lang="pl-PL" sz="2800" dirty="0" err="1"/>
              <a:t>knowledge</a:t>
            </a:r>
            <a:r>
              <a:rPr lang="pl-PL" sz="2800" dirty="0"/>
              <a:t> </a:t>
            </a:r>
            <a:r>
              <a:rPr lang="pl-PL" sz="2800" dirty="0" err="1"/>
              <a:t>that</a:t>
            </a:r>
            <a:r>
              <a:rPr lang="pl-PL" sz="2800" dirty="0"/>
              <a:t> </a:t>
            </a:r>
            <a:r>
              <a:rPr lang="pl-PL" sz="2800" dirty="0" err="1"/>
              <a:t>serves</a:t>
            </a:r>
            <a:r>
              <a:rPr lang="pl-PL" sz="2800" dirty="0"/>
              <a:t> as a </a:t>
            </a:r>
            <a:r>
              <a:rPr lang="pl-PL" sz="2800" dirty="0" err="1"/>
              <a:t>basis</a:t>
            </a:r>
            <a:r>
              <a:rPr lang="pl-PL" sz="2800" dirty="0"/>
              <a:t> for </a:t>
            </a:r>
            <a:r>
              <a:rPr lang="pl-PL" sz="2800" dirty="0" err="1"/>
              <a:t>further</a:t>
            </a:r>
            <a:r>
              <a:rPr lang="pl-PL" sz="2800" dirty="0"/>
              <a:t> </a:t>
            </a:r>
            <a:r>
              <a:rPr lang="pl-PL" sz="2800" dirty="0" err="1"/>
              <a:t>actions</a:t>
            </a:r>
            <a:r>
              <a:rPr lang="pl-PL" sz="2800" dirty="0"/>
              <a:t>: (</a:t>
            </a:r>
            <a:r>
              <a:rPr lang="pl-PL" sz="2800" dirty="0" err="1"/>
              <a:t>Lowe’s</a:t>
            </a:r>
            <a:r>
              <a:rPr lang="pl-PL" sz="2800" dirty="0"/>
              <a:t> - </a:t>
            </a:r>
            <a:r>
              <a:rPr lang="pl-PL" sz="2800" dirty="0" err="1"/>
              <a:t>comprehensively</a:t>
            </a:r>
            <a:r>
              <a:rPr lang="pl-PL" sz="2800" dirty="0"/>
              <a:t> </a:t>
            </a:r>
            <a:r>
              <a:rPr lang="pl-PL" sz="2800" dirty="0" err="1"/>
              <a:t>think</a:t>
            </a:r>
            <a:r>
              <a:rPr lang="pl-PL" sz="2800" dirty="0"/>
              <a:t> </a:t>
            </a:r>
            <a:r>
              <a:rPr lang="pl-PL" sz="2800" dirty="0" err="1"/>
              <a:t>about</a:t>
            </a:r>
            <a:r>
              <a:rPr lang="pl-PL" sz="2800" dirty="0"/>
              <a:t> </a:t>
            </a:r>
            <a:r>
              <a:rPr lang="pl-PL" sz="2800" dirty="0" err="1"/>
              <a:t>things</a:t>
            </a:r>
            <a:r>
              <a:rPr lang="pl-PL" sz="2800" dirty="0"/>
              <a:t>, the Discovery Challenge: to </a:t>
            </a:r>
            <a:r>
              <a:rPr lang="pl-PL" sz="2800" dirty="0" err="1"/>
              <a:t>provide</a:t>
            </a:r>
            <a:r>
              <a:rPr lang="pl-PL" sz="2800" dirty="0"/>
              <a:t> </a:t>
            </a:r>
            <a:r>
              <a:rPr lang="pl-PL" sz="2800" dirty="0" err="1"/>
              <a:t>normative</a:t>
            </a:r>
            <a:r>
              <a:rPr lang="pl-PL" sz="2800" dirty="0"/>
              <a:t> </a:t>
            </a:r>
            <a:r>
              <a:rPr lang="pl-PL" sz="2800" dirty="0" err="1"/>
              <a:t>claims</a:t>
            </a:r>
            <a:r>
              <a:rPr lang="pl-PL" sz="2800" dirty="0"/>
              <a:t>.)</a:t>
            </a:r>
          </a:p>
          <a:p>
            <a:pPr>
              <a:spcBef>
                <a:spcPts val="0"/>
              </a:spcBef>
            </a:pPr>
            <a:endParaRPr lang="pl-PL" sz="2800" dirty="0"/>
          </a:p>
          <a:p>
            <a:pPr>
              <a:spcBef>
                <a:spcPts val="0"/>
              </a:spcBef>
            </a:pPr>
            <a:r>
              <a:rPr lang="pl-PL" sz="2800" dirty="0"/>
              <a:t>The </a:t>
            </a:r>
            <a:r>
              <a:rPr lang="pl-PL" sz="2800" dirty="0" err="1"/>
              <a:t>prior</a:t>
            </a:r>
            <a:r>
              <a:rPr lang="pl-PL" sz="2800" dirty="0"/>
              <a:t> </a:t>
            </a:r>
            <a:r>
              <a:rPr lang="pl-PL" sz="2800" dirty="0" err="1"/>
              <a:t>knowedge</a:t>
            </a:r>
            <a:r>
              <a:rPr lang="pl-PL" sz="2800" dirty="0"/>
              <a:t> </a:t>
            </a:r>
            <a:r>
              <a:rPr lang="pl-PL" sz="2800" dirty="0" err="1"/>
              <a:t>serve</a:t>
            </a:r>
            <a:r>
              <a:rPr lang="pl-PL" sz="2800" dirty="0"/>
              <a:t> as </a:t>
            </a:r>
            <a:r>
              <a:rPr lang="pl-PL" sz="2800" dirty="0" err="1"/>
              <a:t>an</a:t>
            </a:r>
            <a:r>
              <a:rPr lang="pl-PL" sz="2800" dirty="0"/>
              <a:t> </a:t>
            </a:r>
            <a:r>
              <a:rPr lang="pl-PL" sz="2800" dirty="0" err="1"/>
              <a:t>epistemological</a:t>
            </a:r>
            <a:r>
              <a:rPr lang="pl-PL" sz="2800" dirty="0"/>
              <a:t> </a:t>
            </a:r>
            <a:r>
              <a:rPr lang="pl-PL" sz="2800" dirty="0" err="1"/>
              <a:t>basis</a:t>
            </a:r>
            <a:r>
              <a:rPr lang="pl-PL" sz="2800" dirty="0"/>
              <a:t> </a:t>
            </a:r>
            <a:r>
              <a:rPr lang="pl-PL" sz="2800" dirty="0" err="1"/>
              <a:t>that</a:t>
            </a:r>
            <a:r>
              <a:rPr lang="pl-PL" sz="2800" dirty="0"/>
              <a:t> </a:t>
            </a:r>
            <a:r>
              <a:rPr lang="pl-PL" sz="2800" dirty="0" err="1"/>
              <a:t>underpins</a:t>
            </a:r>
            <a:r>
              <a:rPr lang="pl-PL" sz="2800" dirty="0"/>
              <a:t> </a:t>
            </a:r>
            <a:r>
              <a:rPr lang="pl-PL" sz="2800" dirty="0" err="1"/>
              <a:t>modal</a:t>
            </a:r>
            <a:r>
              <a:rPr lang="pl-PL" sz="2800" dirty="0"/>
              <a:t> </a:t>
            </a:r>
            <a:r>
              <a:rPr lang="pl-PL" sz="2800" dirty="0" err="1"/>
              <a:t>reasoning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245083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D9889-6CC0-51CC-D1F3-0BA01602F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54675A-3564-8559-556E-E4CFC41FB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135421-A6BA-DCC6-2199-9E467A5786C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4800" dirty="0"/>
          </a:p>
          <a:p>
            <a:pPr marL="0" indent="0" algn="ctr">
              <a:buNone/>
            </a:pPr>
            <a:endParaRPr lang="pl-PL" sz="4800" dirty="0"/>
          </a:p>
          <a:p>
            <a:pPr marL="0" indent="0" algn="ctr">
              <a:buNone/>
            </a:pPr>
            <a:endParaRPr lang="pl-PL" sz="4800" dirty="0"/>
          </a:p>
          <a:p>
            <a:pPr marL="914400" indent="-914400">
              <a:buFont typeface="+mj-lt"/>
              <a:buAutoNum type="arabicPeriod" startAt="3"/>
            </a:pPr>
            <a:r>
              <a:rPr lang="en-US" sz="4800" dirty="0"/>
              <a:t>Essence and concepts in modal normativism</a:t>
            </a:r>
          </a:p>
        </p:txBody>
      </p:sp>
    </p:spTree>
    <p:extLst>
      <p:ext uri="{BB962C8B-B14F-4D97-AF65-F5344CB8AC3E}">
        <p14:creationId xmlns:p14="http://schemas.microsoft.com/office/powerpoint/2010/main" val="2933320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92B9B-DEFF-B1FA-0170-5F55E93F5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F4CAFA-E75B-F97D-3CF6-94B60A1A1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+mn-lt"/>
              </a:rPr>
              <a:t>Essential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claims</a:t>
            </a:r>
            <a:r>
              <a:rPr lang="pl-PL" dirty="0">
                <a:latin typeface="+mn-lt"/>
              </a:rPr>
              <a:t> in </a:t>
            </a:r>
            <a:r>
              <a:rPr lang="pl-PL" dirty="0" err="1">
                <a:latin typeface="+mn-lt"/>
              </a:rPr>
              <a:t>modal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normativism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DB6187-9DAE-7D3C-A217-E67CAEC7B88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3300" dirty="0"/>
          </a:p>
          <a:p>
            <a:r>
              <a:rPr lang="en-US" sz="3300" dirty="0"/>
              <a:t>Both modal claims and essential claims express semantic rules</a:t>
            </a:r>
          </a:p>
          <a:p>
            <a:endParaRPr lang="en-US" sz="3300" dirty="0"/>
          </a:p>
          <a:p>
            <a:r>
              <a:rPr lang="en-US" sz="3300" dirty="0"/>
              <a:t>The difference is pragmatic</a:t>
            </a:r>
          </a:p>
          <a:p>
            <a:endParaRPr lang="en-US" sz="3300" dirty="0"/>
          </a:p>
          <a:p>
            <a:r>
              <a:rPr lang="en-US" sz="3300" dirty="0"/>
              <a:t>Essential claims (real definitions) express </a:t>
            </a:r>
            <a:r>
              <a:rPr lang="en-US" sz="3300" i="1" dirty="0"/>
              <a:t>effective </a:t>
            </a:r>
            <a:r>
              <a:rPr lang="en-US" sz="3300" dirty="0"/>
              <a:t>rules: the ones </a:t>
            </a:r>
            <a:r>
              <a:rPr lang="en-US" sz="3300" i="1" dirty="0"/>
              <a:t>independent </a:t>
            </a:r>
            <a:r>
              <a:rPr lang="en-US" sz="3300" dirty="0"/>
              <a:t>from other collateral beliefs, and actually moves the person or community to conform the use of the term (or correct the validation of a rule) (Locke 2020):</a:t>
            </a:r>
          </a:p>
          <a:p>
            <a:endParaRPr lang="en-US" sz="3300" dirty="0"/>
          </a:p>
          <a:p>
            <a:pPr marL="390138" lvl="1" indent="0">
              <a:buNone/>
            </a:pPr>
            <a:r>
              <a:rPr lang="en-US" sz="2900" dirty="0"/>
              <a:t>a) What it is to be a bachelor is to be an unmarried man;</a:t>
            </a:r>
          </a:p>
          <a:p>
            <a:pPr marL="390138" lvl="1" indent="0">
              <a:buNone/>
            </a:pPr>
            <a:r>
              <a:rPr lang="en-US" sz="2900" dirty="0"/>
              <a:t>b) What it is to be a bachelor is to be an unmarried man and for two plus two to be equal four. </a:t>
            </a:r>
          </a:p>
          <a:p>
            <a:pPr lvl="1"/>
            <a:endParaRPr lang="en-US" sz="2900" dirty="0"/>
          </a:p>
          <a:p>
            <a:r>
              <a:rPr lang="en-US" sz="3300" dirty="0"/>
              <a:t>Note that (a) is not sensitive for the philosophical views (like </a:t>
            </a:r>
            <a:r>
              <a:rPr lang="en-US" sz="3300" dirty="0" err="1"/>
              <a:t>eliminativism</a:t>
            </a:r>
            <a:r>
              <a:rPr lang="en-US" sz="3300" dirty="0"/>
              <a:t> with respect to numbers…) , it governs the use to a bigger extent</a:t>
            </a:r>
          </a:p>
          <a:p>
            <a:endParaRPr lang="en-US" sz="3300" dirty="0"/>
          </a:p>
          <a:p>
            <a:r>
              <a:rPr lang="en-US" sz="3300" dirty="0"/>
              <a:t>So, (a) is a real definition of bachelor that expresses the rule: “</a:t>
            </a:r>
            <a:r>
              <a:rPr lang="pl-PL" sz="3300" dirty="0" err="1"/>
              <a:t>Apply</a:t>
            </a:r>
            <a:r>
              <a:rPr lang="pl-PL" sz="3300" dirty="0"/>
              <a:t> ‘</a:t>
            </a:r>
            <a:r>
              <a:rPr lang="pl-PL" sz="3300" dirty="0" err="1"/>
              <a:t>bachelor</a:t>
            </a:r>
            <a:r>
              <a:rPr lang="pl-PL" sz="3300" dirty="0"/>
              <a:t>’ to </a:t>
            </a:r>
            <a:r>
              <a:rPr lang="pl-PL" sz="3300" i="1" dirty="0"/>
              <a:t>x</a:t>
            </a:r>
            <a:r>
              <a:rPr lang="pl-PL" sz="3300" dirty="0"/>
              <a:t> </a:t>
            </a:r>
            <a:r>
              <a:rPr lang="pl-PL" sz="3300" dirty="0" err="1"/>
              <a:t>if</a:t>
            </a:r>
            <a:r>
              <a:rPr lang="pl-PL" sz="3300" dirty="0"/>
              <a:t> and </a:t>
            </a:r>
            <a:r>
              <a:rPr lang="pl-PL" sz="3300" dirty="0" err="1"/>
              <a:t>only</a:t>
            </a:r>
            <a:r>
              <a:rPr lang="pl-PL" sz="3300" dirty="0"/>
              <a:t> </a:t>
            </a:r>
            <a:r>
              <a:rPr lang="pl-PL" sz="3300" dirty="0" err="1"/>
              <a:t>if</a:t>
            </a:r>
            <a:r>
              <a:rPr lang="pl-PL" sz="3300" dirty="0"/>
              <a:t> ‘</a:t>
            </a:r>
            <a:r>
              <a:rPr lang="pl-PL" sz="3300" dirty="0" err="1"/>
              <a:t>unmarried</a:t>
            </a:r>
            <a:r>
              <a:rPr lang="pl-PL" sz="3300" dirty="0"/>
              <a:t>’ and ‘</a:t>
            </a:r>
            <a:r>
              <a:rPr lang="pl-PL" sz="3300" dirty="0" err="1"/>
              <a:t>man</a:t>
            </a:r>
            <a:r>
              <a:rPr lang="pl-PL" sz="3300" dirty="0"/>
              <a:t>’ </a:t>
            </a:r>
            <a:r>
              <a:rPr lang="pl-PL" sz="3300" dirty="0" err="1"/>
              <a:t>apply</a:t>
            </a:r>
            <a:r>
              <a:rPr lang="pl-PL" sz="3300" dirty="0"/>
              <a:t> to </a:t>
            </a:r>
            <a:r>
              <a:rPr lang="pl-PL" sz="3300" i="1" dirty="0"/>
              <a:t>x</a:t>
            </a:r>
            <a:r>
              <a:rPr lang="pl-PL" sz="3300" dirty="0"/>
              <a:t> </a:t>
            </a:r>
            <a:r>
              <a:rPr lang="en-US" sz="33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4207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17959-223B-8AE0-82A9-C7554D248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960237-A088-243B-BAE5-F2D50EF16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+mn-lt"/>
              </a:rPr>
              <a:t>Essential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claims</a:t>
            </a:r>
            <a:r>
              <a:rPr lang="pl-PL" dirty="0">
                <a:latin typeface="+mn-lt"/>
              </a:rPr>
              <a:t> in </a:t>
            </a:r>
            <a:r>
              <a:rPr lang="pl-PL" dirty="0" err="1">
                <a:latin typeface="+mn-lt"/>
              </a:rPr>
              <a:t>modal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normativism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862162-8E5B-52CD-039B-5AC00745926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/>
          </a:bodyPr>
          <a:lstStyle/>
          <a:p>
            <a:r>
              <a:rPr lang="pl-PL" dirty="0" err="1"/>
              <a:t>essential</a:t>
            </a:r>
            <a:r>
              <a:rPr lang="pl-PL" dirty="0"/>
              <a:t> </a:t>
            </a:r>
            <a:r>
              <a:rPr lang="pl-PL" dirty="0" err="1"/>
              <a:t>claims</a:t>
            </a:r>
            <a:r>
              <a:rPr lang="pl-PL" dirty="0"/>
              <a:t> </a:t>
            </a:r>
            <a:r>
              <a:rPr lang="pl-PL" dirty="0" err="1"/>
              <a:t>are</a:t>
            </a:r>
            <a:r>
              <a:rPr lang="pl-PL" dirty="0"/>
              <a:t> </a:t>
            </a:r>
            <a:r>
              <a:rPr lang="pl-PL" dirty="0" err="1"/>
              <a:t>distinct</a:t>
            </a:r>
            <a:r>
              <a:rPr lang="pl-PL" dirty="0"/>
              <a:t> </a:t>
            </a:r>
            <a:r>
              <a:rPr lang="pl-PL" dirty="0" err="1"/>
              <a:t>due</a:t>
            </a:r>
            <a:r>
              <a:rPr lang="pl-PL" dirty="0"/>
              <a:t> to </a:t>
            </a:r>
            <a:r>
              <a:rPr lang="pl-PL" dirty="0" err="1"/>
              <a:t>their</a:t>
            </a:r>
            <a:r>
              <a:rPr lang="pl-PL" dirty="0"/>
              <a:t> </a:t>
            </a:r>
            <a:r>
              <a:rPr lang="pl-PL" u="sng" dirty="0" err="1"/>
              <a:t>pragmatic</a:t>
            </a:r>
            <a:r>
              <a:rPr lang="pl-PL" u="sng" dirty="0"/>
              <a:t> </a:t>
            </a:r>
            <a:r>
              <a:rPr lang="pl-PL" dirty="0"/>
              <a:t>role in </a:t>
            </a:r>
            <a:r>
              <a:rPr lang="pl-PL" dirty="0" err="1"/>
              <a:t>coordinating</a:t>
            </a:r>
            <a:r>
              <a:rPr lang="pl-PL" dirty="0"/>
              <a:t> the </a:t>
            </a:r>
            <a:r>
              <a:rPr lang="pl-PL" dirty="0" err="1"/>
              <a:t>use</a:t>
            </a:r>
            <a:r>
              <a:rPr lang="pl-PL" dirty="0"/>
              <a:t> of </a:t>
            </a:r>
            <a:r>
              <a:rPr lang="pl-PL" dirty="0" err="1"/>
              <a:t>certain</a:t>
            </a:r>
            <a:r>
              <a:rPr lang="pl-PL" dirty="0"/>
              <a:t> </a:t>
            </a:r>
            <a:r>
              <a:rPr lang="pl-PL" dirty="0" err="1"/>
              <a:t>concepts</a:t>
            </a:r>
            <a:r>
              <a:rPr lang="pl-PL" dirty="0"/>
              <a:t>: </a:t>
            </a:r>
          </a:p>
          <a:p>
            <a:endParaRPr lang="pl-PL" dirty="0"/>
          </a:p>
          <a:p>
            <a:pPr marL="780276" lvl="2" indent="0">
              <a:buNone/>
            </a:pPr>
            <a:r>
              <a:rPr lang="pl-PL" dirty="0"/>
              <a:t>c) </a:t>
            </a:r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to be a </a:t>
            </a:r>
            <a:r>
              <a:rPr lang="pl-PL" dirty="0" err="1"/>
              <a:t>gold</a:t>
            </a:r>
            <a:r>
              <a:rPr lang="pl-PL" dirty="0"/>
              <a:t> atom </a:t>
            </a:r>
            <a:r>
              <a:rPr lang="pl-PL" dirty="0" err="1"/>
              <a:t>is</a:t>
            </a:r>
            <a:r>
              <a:rPr lang="pl-PL" dirty="0"/>
              <a:t> to be </a:t>
            </a:r>
            <a:r>
              <a:rPr lang="pl-PL" dirty="0" err="1"/>
              <a:t>an</a:t>
            </a:r>
            <a:r>
              <a:rPr lang="pl-PL" dirty="0"/>
              <a:t> atom with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number</a:t>
            </a:r>
            <a:r>
              <a:rPr lang="pl-PL" dirty="0"/>
              <a:t> 79;</a:t>
            </a:r>
          </a:p>
          <a:p>
            <a:pPr marL="1560552" lvl="4" indent="0">
              <a:buNone/>
            </a:pPr>
            <a:r>
              <a:rPr lang="pl-PL" dirty="0"/>
              <a:t>For </a:t>
            </a:r>
            <a:r>
              <a:rPr lang="pl-PL" dirty="0" err="1"/>
              <a:t>all</a:t>
            </a:r>
            <a:r>
              <a:rPr lang="pl-PL" dirty="0"/>
              <a:t> </a:t>
            </a:r>
            <a:r>
              <a:rPr lang="pl-PL" i="1" dirty="0"/>
              <a:t>x</a:t>
            </a:r>
            <a:r>
              <a:rPr lang="pl-PL" dirty="0"/>
              <a:t>, </a:t>
            </a:r>
            <a:r>
              <a:rPr lang="pl-PL" dirty="0" err="1"/>
              <a:t>apply</a:t>
            </a:r>
            <a:r>
              <a:rPr lang="pl-PL" dirty="0"/>
              <a:t> ”</a:t>
            </a:r>
            <a:r>
              <a:rPr lang="pl-PL" dirty="0" err="1"/>
              <a:t>gold</a:t>
            </a:r>
            <a:r>
              <a:rPr lang="pl-PL" dirty="0"/>
              <a:t> atom” to </a:t>
            </a:r>
            <a:r>
              <a:rPr lang="pl-PL" i="1" dirty="0"/>
              <a:t>x</a:t>
            </a:r>
            <a:r>
              <a:rPr lang="pl-PL" dirty="0"/>
              <a:t> </a:t>
            </a:r>
            <a:r>
              <a:rPr lang="pl-PL" dirty="0" err="1"/>
              <a:t>iff</a:t>
            </a:r>
            <a:r>
              <a:rPr lang="pl-PL" dirty="0"/>
              <a:t> „</a:t>
            </a:r>
            <a:r>
              <a:rPr lang="pl-PL" dirty="0" err="1"/>
              <a:t>an</a:t>
            </a:r>
            <a:r>
              <a:rPr lang="pl-PL" dirty="0"/>
              <a:t> atom with </a:t>
            </a:r>
            <a:r>
              <a:rPr lang="pl-PL" dirty="0" err="1"/>
              <a:t>atomic</a:t>
            </a:r>
            <a:r>
              <a:rPr lang="pl-PL" dirty="0"/>
              <a:t> numer 79” </a:t>
            </a:r>
            <a:r>
              <a:rPr lang="pl-PL" dirty="0" err="1"/>
              <a:t>applies</a:t>
            </a:r>
            <a:r>
              <a:rPr lang="pl-PL" dirty="0"/>
              <a:t> to </a:t>
            </a:r>
            <a:r>
              <a:rPr lang="pl-PL" i="1" dirty="0"/>
              <a:t>x</a:t>
            </a:r>
            <a:endParaRPr lang="pl-PL" dirty="0"/>
          </a:p>
          <a:p>
            <a:pPr marL="780276" lvl="2" indent="0">
              <a:buNone/>
            </a:pPr>
            <a:endParaRPr lang="pl-PL" dirty="0"/>
          </a:p>
          <a:p>
            <a:pPr marL="780276" lvl="2" indent="0">
              <a:buNone/>
            </a:pPr>
            <a:r>
              <a:rPr lang="pl-PL" dirty="0"/>
              <a:t>d) </a:t>
            </a:r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to be a </a:t>
            </a:r>
            <a:r>
              <a:rPr lang="pl-PL" dirty="0" err="1"/>
              <a:t>gold</a:t>
            </a:r>
            <a:r>
              <a:rPr lang="pl-PL" dirty="0"/>
              <a:t> atom </a:t>
            </a:r>
            <a:r>
              <a:rPr lang="pl-PL" dirty="0" err="1"/>
              <a:t>is</a:t>
            </a:r>
            <a:r>
              <a:rPr lang="pl-PL" dirty="0"/>
              <a:t> to be </a:t>
            </a:r>
            <a:r>
              <a:rPr lang="pl-PL" dirty="0" err="1"/>
              <a:t>distinct</a:t>
            </a:r>
            <a:r>
              <a:rPr lang="pl-PL" dirty="0"/>
              <a:t> from </a:t>
            </a:r>
            <a:r>
              <a:rPr lang="pl-PL" dirty="0" err="1"/>
              <a:t>numbers</a:t>
            </a:r>
            <a:r>
              <a:rPr lang="pl-PL" dirty="0"/>
              <a:t>.</a:t>
            </a:r>
          </a:p>
          <a:p>
            <a:pPr marL="1560552" lvl="4" indent="0">
              <a:buNone/>
            </a:pPr>
            <a:r>
              <a:rPr lang="pl-PL" dirty="0"/>
              <a:t>For </a:t>
            </a:r>
            <a:r>
              <a:rPr lang="pl-PL" dirty="0" err="1"/>
              <a:t>all</a:t>
            </a:r>
            <a:r>
              <a:rPr lang="pl-PL" dirty="0"/>
              <a:t> </a:t>
            </a:r>
            <a:r>
              <a:rPr lang="pl-PL" i="1" dirty="0"/>
              <a:t>x</a:t>
            </a:r>
            <a:r>
              <a:rPr lang="pl-PL" dirty="0"/>
              <a:t>, </a:t>
            </a:r>
            <a:r>
              <a:rPr lang="pl-PL" dirty="0" err="1"/>
              <a:t>never</a:t>
            </a:r>
            <a:r>
              <a:rPr lang="pl-PL" dirty="0"/>
              <a:t> </a:t>
            </a:r>
            <a:r>
              <a:rPr lang="pl-PL" dirty="0" err="1"/>
              <a:t>apply</a:t>
            </a:r>
            <a:r>
              <a:rPr lang="pl-PL" dirty="0"/>
              <a:t> ”</a:t>
            </a:r>
            <a:r>
              <a:rPr lang="pl-PL" dirty="0" err="1"/>
              <a:t>gold</a:t>
            </a:r>
            <a:r>
              <a:rPr lang="pl-PL" dirty="0"/>
              <a:t>” and „</a:t>
            </a:r>
            <a:r>
              <a:rPr lang="pl-PL" dirty="0" err="1"/>
              <a:t>number</a:t>
            </a:r>
            <a:r>
              <a:rPr lang="pl-PL" dirty="0"/>
              <a:t>” to </a:t>
            </a:r>
            <a:r>
              <a:rPr lang="pl-PL" i="1" dirty="0"/>
              <a:t>x</a:t>
            </a:r>
            <a:endParaRPr lang="pl-PL" dirty="0"/>
          </a:p>
          <a:p>
            <a:pPr marL="1560552" lvl="4" indent="0">
              <a:buNone/>
            </a:pPr>
            <a:endParaRPr lang="pl-PL" dirty="0"/>
          </a:p>
          <a:p>
            <a:pPr lvl="1"/>
            <a:endParaRPr lang="pl-PL" sz="3200" dirty="0"/>
          </a:p>
          <a:p>
            <a:pPr marL="0" indent="0">
              <a:buNone/>
            </a:pP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492564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74FA3-4450-5A49-9661-F4864FA92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245E32-88BE-D180-4D21-C2B6FEEEF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+mn-lt"/>
              </a:rPr>
              <a:t>Essential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claims</a:t>
            </a:r>
            <a:r>
              <a:rPr lang="pl-PL" dirty="0">
                <a:latin typeface="+mn-lt"/>
              </a:rPr>
              <a:t> in </a:t>
            </a:r>
            <a:r>
              <a:rPr lang="pl-PL" dirty="0" err="1">
                <a:latin typeface="+mn-lt"/>
              </a:rPr>
              <a:t>modal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normativism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62F355-3390-E3A5-0647-79FF7D8B307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/>
          </a:bodyPr>
          <a:lstStyle/>
          <a:p>
            <a:r>
              <a:rPr lang="pl-PL" dirty="0" err="1"/>
              <a:t>essential</a:t>
            </a:r>
            <a:r>
              <a:rPr lang="pl-PL" dirty="0"/>
              <a:t> </a:t>
            </a:r>
            <a:r>
              <a:rPr lang="pl-PL" dirty="0" err="1"/>
              <a:t>claims</a:t>
            </a:r>
            <a:r>
              <a:rPr lang="pl-PL" dirty="0"/>
              <a:t> </a:t>
            </a:r>
            <a:r>
              <a:rPr lang="pl-PL" dirty="0" err="1"/>
              <a:t>are</a:t>
            </a:r>
            <a:r>
              <a:rPr lang="pl-PL" dirty="0"/>
              <a:t> </a:t>
            </a:r>
            <a:r>
              <a:rPr lang="pl-PL" dirty="0" err="1"/>
              <a:t>distinct</a:t>
            </a:r>
            <a:r>
              <a:rPr lang="pl-PL" dirty="0"/>
              <a:t> </a:t>
            </a:r>
            <a:r>
              <a:rPr lang="pl-PL" dirty="0" err="1"/>
              <a:t>due</a:t>
            </a:r>
            <a:r>
              <a:rPr lang="pl-PL" dirty="0"/>
              <a:t> to </a:t>
            </a:r>
            <a:r>
              <a:rPr lang="pl-PL" dirty="0" err="1"/>
              <a:t>their</a:t>
            </a:r>
            <a:r>
              <a:rPr lang="pl-PL" dirty="0"/>
              <a:t> </a:t>
            </a:r>
            <a:r>
              <a:rPr lang="pl-PL" u="sng" dirty="0" err="1"/>
              <a:t>pragmatic</a:t>
            </a:r>
            <a:r>
              <a:rPr lang="pl-PL" u="sng" dirty="0"/>
              <a:t> </a:t>
            </a:r>
            <a:r>
              <a:rPr lang="pl-PL" dirty="0"/>
              <a:t>role in </a:t>
            </a:r>
            <a:r>
              <a:rPr lang="pl-PL" dirty="0" err="1"/>
              <a:t>coordinating</a:t>
            </a:r>
            <a:r>
              <a:rPr lang="pl-PL" dirty="0"/>
              <a:t> the </a:t>
            </a:r>
            <a:r>
              <a:rPr lang="pl-PL" dirty="0" err="1"/>
              <a:t>use</a:t>
            </a:r>
            <a:r>
              <a:rPr lang="pl-PL" dirty="0"/>
              <a:t> of </a:t>
            </a:r>
            <a:r>
              <a:rPr lang="pl-PL" dirty="0" err="1"/>
              <a:t>certain</a:t>
            </a:r>
            <a:r>
              <a:rPr lang="pl-PL" dirty="0"/>
              <a:t> </a:t>
            </a:r>
            <a:r>
              <a:rPr lang="pl-PL" dirty="0" err="1"/>
              <a:t>concepts</a:t>
            </a:r>
            <a:r>
              <a:rPr lang="pl-PL" dirty="0"/>
              <a:t>: </a:t>
            </a:r>
          </a:p>
          <a:p>
            <a:endParaRPr lang="pl-PL" dirty="0"/>
          </a:p>
          <a:p>
            <a:pPr marL="780276" lvl="2" indent="0">
              <a:buNone/>
            </a:pPr>
            <a:r>
              <a:rPr lang="pl-PL" dirty="0"/>
              <a:t>c) </a:t>
            </a:r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to be a </a:t>
            </a:r>
            <a:r>
              <a:rPr lang="pl-PL" dirty="0" err="1"/>
              <a:t>gold</a:t>
            </a:r>
            <a:r>
              <a:rPr lang="pl-PL" dirty="0"/>
              <a:t> atom </a:t>
            </a:r>
            <a:r>
              <a:rPr lang="pl-PL" dirty="0" err="1"/>
              <a:t>is</a:t>
            </a:r>
            <a:r>
              <a:rPr lang="pl-PL" dirty="0"/>
              <a:t> to be </a:t>
            </a:r>
            <a:r>
              <a:rPr lang="pl-PL" dirty="0" err="1"/>
              <a:t>an</a:t>
            </a:r>
            <a:r>
              <a:rPr lang="pl-PL" dirty="0"/>
              <a:t> atom with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number</a:t>
            </a:r>
            <a:r>
              <a:rPr lang="pl-PL" dirty="0"/>
              <a:t> 79;</a:t>
            </a:r>
          </a:p>
          <a:p>
            <a:pPr marL="1560552" lvl="4" indent="0">
              <a:buNone/>
            </a:pPr>
            <a:r>
              <a:rPr lang="pl-PL" dirty="0"/>
              <a:t>For </a:t>
            </a:r>
            <a:r>
              <a:rPr lang="pl-PL" dirty="0" err="1"/>
              <a:t>all</a:t>
            </a:r>
            <a:r>
              <a:rPr lang="pl-PL" dirty="0"/>
              <a:t> </a:t>
            </a:r>
            <a:r>
              <a:rPr lang="pl-PL" i="1" dirty="0"/>
              <a:t>x</a:t>
            </a:r>
            <a:r>
              <a:rPr lang="pl-PL" dirty="0"/>
              <a:t>, </a:t>
            </a:r>
            <a:r>
              <a:rPr lang="pl-PL" dirty="0" err="1"/>
              <a:t>apply</a:t>
            </a:r>
            <a:r>
              <a:rPr lang="pl-PL" dirty="0"/>
              <a:t> ”</a:t>
            </a:r>
            <a:r>
              <a:rPr lang="pl-PL" dirty="0" err="1"/>
              <a:t>gold</a:t>
            </a:r>
            <a:r>
              <a:rPr lang="pl-PL" dirty="0"/>
              <a:t> atom” to </a:t>
            </a:r>
            <a:r>
              <a:rPr lang="pl-PL" i="1" dirty="0"/>
              <a:t>x</a:t>
            </a:r>
            <a:r>
              <a:rPr lang="pl-PL" dirty="0"/>
              <a:t> </a:t>
            </a:r>
            <a:r>
              <a:rPr lang="pl-PL" dirty="0" err="1"/>
              <a:t>iff</a:t>
            </a:r>
            <a:r>
              <a:rPr lang="pl-PL" dirty="0"/>
              <a:t> „</a:t>
            </a:r>
            <a:r>
              <a:rPr lang="pl-PL" dirty="0" err="1"/>
              <a:t>an</a:t>
            </a:r>
            <a:r>
              <a:rPr lang="pl-PL" dirty="0"/>
              <a:t> atom with </a:t>
            </a:r>
            <a:r>
              <a:rPr lang="pl-PL" dirty="0" err="1"/>
              <a:t>atomic</a:t>
            </a:r>
            <a:r>
              <a:rPr lang="pl-PL" dirty="0"/>
              <a:t> numer 79” </a:t>
            </a:r>
            <a:r>
              <a:rPr lang="pl-PL" dirty="0" err="1"/>
              <a:t>applies</a:t>
            </a:r>
            <a:r>
              <a:rPr lang="pl-PL" dirty="0"/>
              <a:t> to </a:t>
            </a:r>
            <a:r>
              <a:rPr lang="pl-PL" i="1" dirty="0"/>
              <a:t>x</a:t>
            </a:r>
            <a:endParaRPr lang="pl-PL" dirty="0"/>
          </a:p>
          <a:p>
            <a:pPr marL="780276" lvl="2" indent="0">
              <a:buNone/>
            </a:pPr>
            <a:endParaRPr lang="pl-PL" dirty="0"/>
          </a:p>
          <a:p>
            <a:pPr marL="780276" lvl="2" indent="0">
              <a:buNone/>
            </a:pPr>
            <a:r>
              <a:rPr lang="pl-PL" dirty="0"/>
              <a:t>d) </a:t>
            </a:r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to be a </a:t>
            </a:r>
            <a:r>
              <a:rPr lang="pl-PL" dirty="0" err="1"/>
              <a:t>gold</a:t>
            </a:r>
            <a:r>
              <a:rPr lang="pl-PL" dirty="0"/>
              <a:t> atom </a:t>
            </a:r>
            <a:r>
              <a:rPr lang="pl-PL" dirty="0" err="1"/>
              <a:t>is</a:t>
            </a:r>
            <a:r>
              <a:rPr lang="pl-PL" dirty="0"/>
              <a:t> to be </a:t>
            </a:r>
            <a:r>
              <a:rPr lang="pl-PL" dirty="0" err="1"/>
              <a:t>distinct</a:t>
            </a:r>
            <a:r>
              <a:rPr lang="pl-PL" dirty="0"/>
              <a:t> from </a:t>
            </a:r>
            <a:r>
              <a:rPr lang="pl-PL" dirty="0" err="1"/>
              <a:t>numbers</a:t>
            </a:r>
            <a:r>
              <a:rPr lang="pl-PL" dirty="0"/>
              <a:t>.</a:t>
            </a:r>
          </a:p>
          <a:p>
            <a:pPr marL="1560552" lvl="4" indent="0">
              <a:buNone/>
            </a:pPr>
            <a:r>
              <a:rPr lang="pl-PL" dirty="0"/>
              <a:t>For </a:t>
            </a:r>
            <a:r>
              <a:rPr lang="pl-PL" dirty="0" err="1"/>
              <a:t>all</a:t>
            </a:r>
            <a:r>
              <a:rPr lang="pl-PL" dirty="0"/>
              <a:t> </a:t>
            </a:r>
            <a:r>
              <a:rPr lang="pl-PL" i="1" dirty="0"/>
              <a:t>x</a:t>
            </a:r>
            <a:r>
              <a:rPr lang="pl-PL" dirty="0"/>
              <a:t>, </a:t>
            </a:r>
            <a:r>
              <a:rPr lang="pl-PL" dirty="0" err="1"/>
              <a:t>never</a:t>
            </a:r>
            <a:r>
              <a:rPr lang="pl-PL" dirty="0"/>
              <a:t> </a:t>
            </a:r>
            <a:r>
              <a:rPr lang="pl-PL" dirty="0" err="1"/>
              <a:t>apply</a:t>
            </a:r>
            <a:r>
              <a:rPr lang="pl-PL" dirty="0"/>
              <a:t> ”</a:t>
            </a:r>
            <a:r>
              <a:rPr lang="pl-PL" dirty="0" err="1"/>
              <a:t>gold</a:t>
            </a:r>
            <a:r>
              <a:rPr lang="pl-PL" dirty="0"/>
              <a:t>” and „</a:t>
            </a:r>
            <a:r>
              <a:rPr lang="pl-PL" dirty="0" err="1"/>
              <a:t>number</a:t>
            </a:r>
            <a:r>
              <a:rPr lang="pl-PL" dirty="0"/>
              <a:t>” to </a:t>
            </a:r>
            <a:r>
              <a:rPr lang="pl-PL" i="1" dirty="0"/>
              <a:t>x</a:t>
            </a:r>
            <a:endParaRPr lang="pl-PL" dirty="0"/>
          </a:p>
          <a:p>
            <a:pPr marL="1560552" lvl="4" indent="0">
              <a:buNone/>
            </a:pPr>
            <a:endParaRPr lang="pl-PL" dirty="0"/>
          </a:p>
          <a:p>
            <a:r>
              <a:rPr lang="pl-PL" dirty="0" err="1"/>
              <a:t>Essential</a:t>
            </a:r>
            <a:r>
              <a:rPr lang="pl-PL" dirty="0"/>
              <a:t> </a:t>
            </a:r>
            <a:r>
              <a:rPr lang="pl-PL" dirty="0" err="1"/>
              <a:t>claims</a:t>
            </a:r>
            <a:r>
              <a:rPr lang="pl-PL" dirty="0"/>
              <a:t> </a:t>
            </a:r>
            <a:r>
              <a:rPr lang="pl-PL" dirty="0" err="1"/>
              <a:t>are</a:t>
            </a:r>
            <a:r>
              <a:rPr lang="pl-PL" dirty="0"/>
              <a:t> </a:t>
            </a:r>
            <a:r>
              <a:rPr lang="pl-PL" dirty="0" err="1"/>
              <a:t>simply</a:t>
            </a:r>
            <a:r>
              <a:rPr lang="pl-PL" dirty="0"/>
              <a:t> the </a:t>
            </a:r>
            <a:r>
              <a:rPr lang="pl-PL" dirty="0" err="1"/>
              <a:t>effective</a:t>
            </a:r>
            <a:r>
              <a:rPr lang="pl-PL" dirty="0"/>
              <a:t> </a:t>
            </a:r>
            <a:r>
              <a:rPr lang="pl-PL" dirty="0" err="1"/>
              <a:t>semantic</a:t>
            </a:r>
            <a:r>
              <a:rPr lang="pl-PL" dirty="0"/>
              <a:t> </a:t>
            </a:r>
            <a:r>
              <a:rPr lang="pl-PL" dirty="0" err="1"/>
              <a:t>rules</a:t>
            </a:r>
            <a:r>
              <a:rPr lang="pl-PL" dirty="0"/>
              <a:t>:</a:t>
            </a:r>
          </a:p>
          <a:p>
            <a:pPr lvl="1"/>
            <a:r>
              <a:rPr lang="pl-PL" sz="3200" dirty="0"/>
              <a:t>Has to do with </a:t>
            </a:r>
            <a:r>
              <a:rPr lang="pl-PL" sz="3200" dirty="0" err="1"/>
              <a:t>empirical</a:t>
            </a:r>
            <a:r>
              <a:rPr lang="pl-PL" sz="3200" dirty="0"/>
              <a:t> </a:t>
            </a:r>
            <a:r>
              <a:rPr lang="pl-PL" sz="3200" dirty="0" err="1"/>
              <a:t>features</a:t>
            </a:r>
            <a:r>
              <a:rPr lang="pl-PL" sz="3200" dirty="0"/>
              <a:t> </a:t>
            </a:r>
            <a:r>
              <a:rPr lang="pl-PL" sz="3200" dirty="0" err="1"/>
              <a:t>when</a:t>
            </a:r>
            <a:r>
              <a:rPr lang="pl-PL" sz="3200" dirty="0"/>
              <a:t> </a:t>
            </a:r>
            <a:r>
              <a:rPr lang="pl-PL" sz="3200" dirty="0" err="1"/>
              <a:t>it</a:t>
            </a:r>
            <a:r>
              <a:rPr lang="pl-PL" sz="3200" dirty="0"/>
              <a:t> </a:t>
            </a:r>
            <a:r>
              <a:rPr lang="pl-PL" sz="3200" dirty="0" err="1"/>
              <a:t>comes</a:t>
            </a:r>
            <a:r>
              <a:rPr lang="pl-PL" sz="3200" dirty="0"/>
              <a:t> to </a:t>
            </a:r>
            <a:r>
              <a:rPr lang="pl-PL" sz="3200" dirty="0" err="1"/>
              <a:t>empirical</a:t>
            </a:r>
            <a:r>
              <a:rPr lang="pl-PL" sz="3200" dirty="0"/>
              <a:t> </a:t>
            </a:r>
            <a:r>
              <a:rPr lang="pl-PL" sz="3200" dirty="0" err="1"/>
              <a:t>concepts</a:t>
            </a:r>
            <a:r>
              <a:rPr lang="pl-PL" sz="3200" dirty="0"/>
              <a:t> (</a:t>
            </a:r>
            <a:r>
              <a:rPr lang="pl-PL" sz="3200" dirty="0" err="1"/>
              <a:t>water</a:t>
            </a:r>
            <a:r>
              <a:rPr lang="pl-PL" sz="3200" dirty="0"/>
              <a:t> – </a:t>
            </a:r>
            <a:r>
              <a:rPr lang="pl-PL" sz="3200" dirty="0" err="1"/>
              <a:t>taste</a:t>
            </a:r>
            <a:r>
              <a:rPr lang="pl-PL" sz="3200" dirty="0"/>
              <a:t>, </a:t>
            </a:r>
            <a:r>
              <a:rPr lang="pl-PL" sz="3200" dirty="0" err="1"/>
              <a:t>look</a:t>
            </a:r>
            <a:r>
              <a:rPr lang="pl-PL" sz="3200" dirty="0"/>
              <a:t>, </a:t>
            </a:r>
            <a:r>
              <a:rPr lang="pl-PL" sz="3200" dirty="0" err="1"/>
              <a:t>smell</a:t>
            </a:r>
            <a:r>
              <a:rPr lang="pl-PL" sz="3200" dirty="0"/>
              <a:t> -&gt; essence </a:t>
            </a:r>
            <a:r>
              <a:rPr lang="pl-PL" sz="3200" dirty="0" err="1"/>
              <a:t>concerning</a:t>
            </a:r>
            <a:r>
              <a:rPr lang="pl-PL" sz="3200" dirty="0"/>
              <a:t> </a:t>
            </a:r>
            <a:r>
              <a:rPr lang="pl-PL" sz="3200" dirty="0" err="1"/>
              <a:t>uses</a:t>
            </a:r>
            <a:r>
              <a:rPr lang="pl-PL" sz="3200" dirty="0"/>
              <a:t> </a:t>
            </a:r>
            <a:r>
              <a:rPr lang="pl-PL" sz="3200" dirty="0" err="1"/>
              <a:t>within</a:t>
            </a:r>
            <a:r>
              <a:rPr lang="pl-PL" sz="3200" dirty="0"/>
              <a:t> the </a:t>
            </a:r>
            <a:r>
              <a:rPr lang="pl-PL" sz="3200" dirty="0" err="1"/>
              <a:t>contexts</a:t>
            </a:r>
            <a:r>
              <a:rPr lang="pl-PL" sz="3200" dirty="0"/>
              <a:t> in </a:t>
            </a:r>
            <a:r>
              <a:rPr lang="pl-PL" sz="3200" dirty="0" err="1"/>
              <a:t>which</a:t>
            </a:r>
            <a:r>
              <a:rPr lang="pl-PL" sz="3200" dirty="0"/>
              <a:t> </a:t>
            </a:r>
            <a:r>
              <a:rPr lang="pl-PL" sz="3200" dirty="0" err="1"/>
              <a:t>taste</a:t>
            </a:r>
            <a:r>
              <a:rPr lang="pl-PL" sz="3200" dirty="0"/>
              <a:t>, </a:t>
            </a:r>
            <a:r>
              <a:rPr lang="pl-PL" sz="3200" dirty="0" err="1"/>
              <a:t>look</a:t>
            </a:r>
            <a:r>
              <a:rPr lang="pl-PL" sz="3200" dirty="0"/>
              <a:t>, </a:t>
            </a:r>
            <a:r>
              <a:rPr lang="pl-PL" sz="3200" dirty="0" err="1"/>
              <a:t>smell</a:t>
            </a:r>
            <a:r>
              <a:rPr lang="pl-PL" sz="3200" dirty="0"/>
              <a:t> </a:t>
            </a:r>
            <a:r>
              <a:rPr lang="pl-PL" sz="3200" dirty="0" err="1"/>
              <a:t>matter</a:t>
            </a:r>
            <a:r>
              <a:rPr lang="pl-PL" sz="3200" dirty="0"/>
              <a:t>)</a:t>
            </a:r>
          </a:p>
          <a:p>
            <a:pPr lvl="1"/>
            <a:endParaRPr lang="pl-PL" sz="3200" dirty="0"/>
          </a:p>
          <a:p>
            <a:pPr marL="0" indent="0">
              <a:buNone/>
            </a:pP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834976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745F7-C846-DB06-9DCF-FA9772100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4D9430-964F-303B-78B7-143CBA74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+mn-lt"/>
              </a:rPr>
              <a:t>Lowe</a:t>
            </a:r>
            <a:r>
              <a:rPr lang="pl-PL" dirty="0">
                <a:latin typeface="+mn-lt"/>
              </a:rPr>
              <a:t> (and </a:t>
            </a:r>
            <a:r>
              <a:rPr lang="pl-PL" dirty="0" err="1">
                <a:latin typeface="+mn-lt"/>
              </a:rPr>
              <a:t>modal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normativism</a:t>
            </a:r>
            <a:r>
              <a:rPr lang="pl-PL" dirty="0">
                <a:latin typeface="+mn-lt"/>
              </a:rPr>
              <a:t>) on essence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F54B7E-D803-DB21-A9BF-3A5A3C27AA1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 lnSpcReduction="10000"/>
          </a:bodyPr>
          <a:lstStyle/>
          <a:p>
            <a:r>
              <a:rPr lang="pl-PL" dirty="0"/>
              <a:t>Essence </a:t>
            </a:r>
            <a:r>
              <a:rPr lang="pl-PL" dirty="0" err="1"/>
              <a:t>is</a:t>
            </a:r>
            <a:r>
              <a:rPr lang="pl-PL" dirty="0"/>
              <a:t> not </a:t>
            </a:r>
            <a:r>
              <a:rPr lang="pl-PL" dirty="0" err="1"/>
              <a:t>an</a:t>
            </a:r>
            <a:r>
              <a:rPr lang="pl-PL" dirty="0"/>
              <a:t> </a:t>
            </a:r>
            <a:r>
              <a:rPr lang="pl-PL" dirty="0" err="1"/>
              <a:t>entity</a:t>
            </a:r>
            <a:r>
              <a:rPr lang="pl-PL" dirty="0"/>
              <a:t>, but a real </a:t>
            </a:r>
            <a:r>
              <a:rPr lang="pl-PL" dirty="0" err="1"/>
              <a:t>definition</a:t>
            </a:r>
            <a:r>
              <a:rPr lang="pl-PL" dirty="0"/>
              <a:t> </a:t>
            </a:r>
            <a:r>
              <a:rPr lang="pl-PL" dirty="0" err="1"/>
              <a:t>that</a:t>
            </a:r>
            <a:r>
              <a:rPr lang="pl-PL" dirty="0"/>
              <a:t> </a:t>
            </a:r>
            <a:r>
              <a:rPr lang="pl-PL" dirty="0" err="1"/>
              <a:t>expresses</a:t>
            </a:r>
            <a:r>
              <a:rPr lang="pl-PL" dirty="0"/>
              <a:t> </a:t>
            </a:r>
            <a:r>
              <a:rPr lang="pl-PL" dirty="0" err="1"/>
              <a:t>identity</a:t>
            </a:r>
            <a:r>
              <a:rPr lang="pl-PL" dirty="0"/>
              <a:t> and </a:t>
            </a:r>
            <a:r>
              <a:rPr lang="pl-PL" dirty="0" err="1"/>
              <a:t>existence</a:t>
            </a:r>
            <a:r>
              <a:rPr lang="pl-PL" dirty="0"/>
              <a:t> </a:t>
            </a:r>
            <a:r>
              <a:rPr lang="pl-PL" dirty="0" err="1"/>
              <a:t>conditions</a:t>
            </a:r>
            <a:r>
              <a:rPr lang="pl-PL" dirty="0"/>
              <a:t> for </a:t>
            </a:r>
            <a:r>
              <a:rPr lang="pl-PL" dirty="0" err="1"/>
              <a:t>entity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“Essence” </a:t>
            </a:r>
            <a:r>
              <a:rPr lang="pl-PL" dirty="0" err="1"/>
              <a:t>is</a:t>
            </a:r>
            <a:r>
              <a:rPr lang="pl-PL" dirty="0"/>
              <a:t> not a </a:t>
            </a:r>
            <a:r>
              <a:rPr lang="pl-PL" dirty="0" err="1"/>
              <a:t>modal</a:t>
            </a:r>
            <a:r>
              <a:rPr lang="pl-PL" dirty="0"/>
              <a:t> </a:t>
            </a:r>
            <a:r>
              <a:rPr lang="pl-PL" dirty="0" err="1"/>
              <a:t>notion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 err="1"/>
              <a:t>Knowing</a:t>
            </a:r>
            <a:r>
              <a:rPr lang="pl-PL" dirty="0"/>
              <a:t> </a:t>
            </a:r>
            <a:r>
              <a:rPr lang="pl-PL" dirty="0" err="1"/>
              <a:t>an</a:t>
            </a:r>
            <a:r>
              <a:rPr lang="pl-PL" dirty="0"/>
              <a:t> essence of x </a:t>
            </a:r>
            <a:r>
              <a:rPr lang="pl-PL" dirty="0" err="1"/>
              <a:t>is</a:t>
            </a:r>
            <a:r>
              <a:rPr lang="pl-PL" dirty="0"/>
              <a:t> to </a:t>
            </a:r>
            <a:r>
              <a:rPr lang="pl-PL" dirty="0" err="1"/>
              <a:t>understand</a:t>
            </a:r>
            <a:r>
              <a:rPr lang="pl-PL" dirty="0"/>
              <a:t> </a:t>
            </a:r>
            <a:r>
              <a:rPr lang="pl-PL" dirty="0" err="1"/>
              <a:t>what</a:t>
            </a:r>
            <a:r>
              <a:rPr lang="pl-PL" dirty="0"/>
              <a:t> x </a:t>
            </a:r>
            <a:r>
              <a:rPr lang="pl-PL" dirty="0" err="1"/>
              <a:t>is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 err="1"/>
              <a:t>Understanding</a:t>
            </a:r>
            <a:r>
              <a:rPr lang="pl-PL" dirty="0"/>
              <a:t> </a:t>
            </a:r>
            <a:r>
              <a:rPr lang="pl-PL" dirty="0" err="1"/>
              <a:t>what</a:t>
            </a:r>
            <a:r>
              <a:rPr lang="pl-PL" dirty="0"/>
              <a:t> x </a:t>
            </a:r>
            <a:r>
              <a:rPr lang="pl-PL" dirty="0" err="1"/>
              <a:t>is</a:t>
            </a:r>
            <a:r>
              <a:rPr lang="pl-PL" dirty="0"/>
              <a:t>,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closely</a:t>
            </a:r>
            <a:r>
              <a:rPr lang="pl-PL" dirty="0"/>
              <a:t> </a:t>
            </a:r>
            <a:r>
              <a:rPr lang="pl-PL" dirty="0" err="1"/>
              <a:t>related</a:t>
            </a:r>
            <a:r>
              <a:rPr lang="pl-PL" dirty="0"/>
              <a:t> to </a:t>
            </a:r>
            <a:r>
              <a:rPr lang="pl-PL" dirty="0" err="1"/>
              <a:t>our</a:t>
            </a:r>
            <a:r>
              <a:rPr lang="pl-PL" dirty="0"/>
              <a:t> </a:t>
            </a:r>
            <a:r>
              <a:rPr lang="pl-PL" dirty="0" err="1"/>
              <a:t>empirical</a:t>
            </a:r>
            <a:r>
              <a:rPr lang="pl-PL" dirty="0"/>
              <a:t> </a:t>
            </a:r>
            <a:r>
              <a:rPr lang="pl-PL" dirty="0" err="1"/>
              <a:t>experience</a:t>
            </a:r>
            <a:r>
              <a:rPr lang="pl-PL" dirty="0"/>
              <a:t>.</a:t>
            </a:r>
          </a:p>
          <a:p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3814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D2B5F-B262-B75C-BF7E-B476E0424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6FD0B6-489F-F34A-889A-98903D2F1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+mn-lt"/>
              </a:rPr>
              <a:t>Lowe</a:t>
            </a:r>
            <a:r>
              <a:rPr lang="pl-PL" dirty="0">
                <a:latin typeface="+mn-lt"/>
              </a:rPr>
              <a:t> (and </a:t>
            </a:r>
            <a:r>
              <a:rPr lang="pl-PL" dirty="0" err="1">
                <a:latin typeface="+mn-lt"/>
              </a:rPr>
              <a:t>modal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normativism</a:t>
            </a:r>
            <a:r>
              <a:rPr lang="pl-PL" dirty="0">
                <a:latin typeface="+mn-lt"/>
              </a:rPr>
              <a:t>) on essence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A7A210-AF0F-2907-2CD2-8546FB60B4F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 lnSpcReduction="10000"/>
          </a:bodyPr>
          <a:lstStyle/>
          <a:p>
            <a:r>
              <a:rPr lang="pl-PL" dirty="0"/>
              <a:t>Essence </a:t>
            </a:r>
            <a:r>
              <a:rPr lang="pl-PL" dirty="0" err="1"/>
              <a:t>is</a:t>
            </a:r>
            <a:r>
              <a:rPr lang="pl-PL" dirty="0"/>
              <a:t> not </a:t>
            </a:r>
            <a:r>
              <a:rPr lang="pl-PL" dirty="0" err="1"/>
              <a:t>an</a:t>
            </a:r>
            <a:r>
              <a:rPr lang="pl-PL" dirty="0"/>
              <a:t> </a:t>
            </a:r>
            <a:r>
              <a:rPr lang="pl-PL" dirty="0" err="1"/>
              <a:t>entity</a:t>
            </a:r>
            <a:r>
              <a:rPr lang="pl-PL" dirty="0"/>
              <a:t>, but a real </a:t>
            </a:r>
            <a:r>
              <a:rPr lang="pl-PL" dirty="0" err="1"/>
              <a:t>definition</a:t>
            </a:r>
            <a:r>
              <a:rPr lang="pl-PL" dirty="0"/>
              <a:t> </a:t>
            </a:r>
            <a:r>
              <a:rPr lang="pl-PL" dirty="0" err="1"/>
              <a:t>that</a:t>
            </a:r>
            <a:r>
              <a:rPr lang="pl-PL" dirty="0"/>
              <a:t> </a:t>
            </a:r>
            <a:r>
              <a:rPr lang="pl-PL" dirty="0" err="1"/>
              <a:t>expresses</a:t>
            </a:r>
            <a:r>
              <a:rPr lang="pl-PL" dirty="0"/>
              <a:t> </a:t>
            </a:r>
            <a:r>
              <a:rPr lang="pl-PL" dirty="0" err="1"/>
              <a:t>identity</a:t>
            </a:r>
            <a:r>
              <a:rPr lang="pl-PL" dirty="0"/>
              <a:t> and </a:t>
            </a:r>
            <a:r>
              <a:rPr lang="pl-PL" dirty="0" err="1"/>
              <a:t>existence</a:t>
            </a:r>
            <a:r>
              <a:rPr lang="pl-PL" dirty="0"/>
              <a:t> </a:t>
            </a:r>
            <a:r>
              <a:rPr lang="pl-PL" dirty="0" err="1"/>
              <a:t>conditions</a:t>
            </a:r>
            <a:r>
              <a:rPr lang="pl-PL" dirty="0"/>
              <a:t> for </a:t>
            </a:r>
            <a:r>
              <a:rPr lang="pl-PL" dirty="0" err="1"/>
              <a:t>entity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“Essence” </a:t>
            </a:r>
            <a:r>
              <a:rPr lang="pl-PL" dirty="0" err="1"/>
              <a:t>is</a:t>
            </a:r>
            <a:r>
              <a:rPr lang="pl-PL" dirty="0"/>
              <a:t> not a </a:t>
            </a:r>
            <a:r>
              <a:rPr lang="pl-PL" dirty="0" err="1"/>
              <a:t>modal</a:t>
            </a:r>
            <a:r>
              <a:rPr lang="pl-PL" dirty="0"/>
              <a:t> </a:t>
            </a:r>
            <a:r>
              <a:rPr lang="pl-PL" dirty="0" err="1"/>
              <a:t>notion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 err="1"/>
              <a:t>Knowing</a:t>
            </a:r>
            <a:r>
              <a:rPr lang="pl-PL" dirty="0"/>
              <a:t> </a:t>
            </a:r>
            <a:r>
              <a:rPr lang="pl-PL" dirty="0" err="1"/>
              <a:t>an</a:t>
            </a:r>
            <a:r>
              <a:rPr lang="pl-PL" dirty="0"/>
              <a:t> essence of x </a:t>
            </a:r>
            <a:r>
              <a:rPr lang="pl-PL" dirty="0" err="1"/>
              <a:t>is</a:t>
            </a:r>
            <a:r>
              <a:rPr lang="pl-PL" dirty="0"/>
              <a:t> to </a:t>
            </a:r>
            <a:r>
              <a:rPr lang="pl-PL" dirty="0" err="1"/>
              <a:t>understand</a:t>
            </a:r>
            <a:r>
              <a:rPr lang="pl-PL" dirty="0"/>
              <a:t> </a:t>
            </a:r>
            <a:r>
              <a:rPr lang="pl-PL" dirty="0" err="1"/>
              <a:t>what</a:t>
            </a:r>
            <a:r>
              <a:rPr lang="pl-PL" dirty="0"/>
              <a:t> x </a:t>
            </a:r>
            <a:r>
              <a:rPr lang="pl-PL" dirty="0" err="1"/>
              <a:t>is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 err="1"/>
              <a:t>Understanding</a:t>
            </a:r>
            <a:r>
              <a:rPr lang="pl-PL" dirty="0"/>
              <a:t> </a:t>
            </a:r>
            <a:r>
              <a:rPr lang="pl-PL" dirty="0" err="1"/>
              <a:t>what</a:t>
            </a:r>
            <a:r>
              <a:rPr lang="pl-PL" dirty="0"/>
              <a:t> x </a:t>
            </a:r>
            <a:r>
              <a:rPr lang="pl-PL" dirty="0" err="1"/>
              <a:t>is</a:t>
            </a:r>
            <a:r>
              <a:rPr lang="pl-PL" dirty="0"/>
              <a:t>,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closely</a:t>
            </a:r>
            <a:r>
              <a:rPr lang="pl-PL" dirty="0"/>
              <a:t> </a:t>
            </a:r>
            <a:r>
              <a:rPr lang="pl-PL" dirty="0" err="1"/>
              <a:t>related</a:t>
            </a:r>
            <a:r>
              <a:rPr lang="pl-PL" dirty="0"/>
              <a:t> to </a:t>
            </a:r>
            <a:r>
              <a:rPr lang="pl-PL" dirty="0" err="1"/>
              <a:t>our</a:t>
            </a:r>
            <a:r>
              <a:rPr lang="pl-PL" dirty="0"/>
              <a:t> </a:t>
            </a:r>
            <a:r>
              <a:rPr lang="pl-PL" dirty="0" err="1"/>
              <a:t>empirical</a:t>
            </a:r>
            <a:r>
              <a:rPr lang="pl-PL" dirty="0"/>
              <a:t> </a:t>
            </a:r>
            <a:r>
              <a:rPr lang="pl-PL" dirty="0" err="1"/>
              <a:t>experience</a:t>
            </a:r>
            <a:r>
              <a:rPr lang="pl-PL" dirty="0"/>
              <a:t>.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b="1" dirty="0"/>
              <a:t>With </a:t>
            </a:r>
            <a:r>
              <a:rPr lang="pl-PL" b="1" dirty="0" err="1"/>
              <a:t>respect</a:t>
            </a:r>
            <a:r>
              <a:rPr lang="pl-PL" b="1" dirty="0"/>
              <a:t> to </a:t>
            </a:r>
            <a:r>
              <a:rPr lang="pl-PL" b="1" dirty="0" err="1"/>
              <a:t>modal</a:t>
            </a:r>
            <a:r>
              <a:rPr lang="pl-PL" b="1" dirty="0"/>
              <a:t> </a:t>
            </a:r>
            <a:r>
              <a:rPr lang="pl-PL" b="1" dirty="0" err="1"/>
              <a:t>normativism</a:t>
            </a:r>
            <a:r>
              <a:rPr lang="pl-PL" b="1" dirty="0"/>
              <a:t>: </a:t>
            </a:r>
          </a:p>
          <a:p>
            <a:pPr lvl="1"/>
            <a:r>
              <a:rPr lang="pl-PL" u="sng" dirty="0"/>
              <a:t>How </a:t>
            </a:r>
            <a:r>
              <a:rPr lang="pl-PL" u="sng" dirty="0" err="1"/>
              <a:t>those</a:t>
            </a:r>
            <a:r>
              <a:rPr lang="pl-PL" u="sng" dirty="0"/>
              <a:t> </a:t>
            </a:r>
            <a:r>
              <a:rPr lang="pl-PL" u="sng" dirty="0" err="1"/>
              <a:t>rules</a:t>
            </a:r>
            <a:r>
              <a:rPr lang="pl-PL" u="sng" dirty="0"/>
              <a:t> </a:t>
            </a:r>
            <a:r>
              <a:rPr lang="pl-PL" u="sng" dirty="0" err="1"/>
              <a:t>are</a:t>
            </a:r>
            <a:r>
              <a:rPr lang="pl-PL" u="sng" dirty="0"/>
              <a:t> </a:t>
            </a:r>
            <a:r>
              <a:rPr lang="pl-PL" u="sng" dirty="0" err="1"/>
              <a:t>grasped</a:t>
            </a:r>
            <a:r>
              <a:rPr lang="pl-PL" u="sng" dirty="0"/>
              <a:t> </a:t>
            </a:r>
            <a:r>
              <a:rPr lang="pl-PL" u="sng" dirty="0" err="1"/>
              <a:t>at</a:t>
            </a:r>
            <a:r>
              <a:rPr lang="pl-PL" u="sng" dirty="0"/>
              <a:t> the </a:t>
            </a:r>
            <a:r>
              <a:rPr lang="pl-PL" u="sng" dirty="0" err="1"/>
              <a:t>beginning</a:t>
            </a:r>
            <a:r>
              <a:rPr lang="pl-PL" u="sng" dirty="0"/>
              <a:t> </a:t>
            </a:r>
            <a:r>
              <a:rPr lang="pl-PL" i="1" u="sng" dirty="0" err="1"/>
              <a:t>psychologically</a:t>
            </a:r>
            <a:r>
              <a:rPr lang="pl-PL" u="sng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34501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5F8C3-2793-721A-8445-DAEB31D93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3B46F7-5D51-2D50-6DC6-916E4FFDD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54E280-AF2E-4609-D6D8-132ADFA20A5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4800" dirty="0"/>
          </a:p>
          <a:p>
            <a:pPr marL="0" indent="0" algn="ctr">
              <a:buNone/>
            </a:pPr>
            <a:endParaRPr lang="pl-PL" sz="4800" dirty="0"/>
          </a:p>
          <a:p>
            <a:pPr marL="0" indent="0" algn="ctr">
              <a:buNone/>
            </a:pPr>
            <a:endParaRPr lang="pl-PL" sz="4800" dirty="0"/>
          </a:p>
          <a:p>
            <a:pPr marL="914400" indent="-914400">
              <a:buFont typeface="+mj-lt"/>
              <a:buAutoNum type="arabicPeriod" startAt="3"/>
            </a:pPr>
            <a:r>
              <a:rPr lang="en-US" sz="4800" dirty="0"/>
              <a:t>Overcoming the Discovery Challenge by essentializing modal normativism</a:t>
            </a:r>
          </a:p>
        </p:txBody>
      </p:sp>
    </p:spTree>
    <p:extLst>
      <p:ext uri="{BB962C8B-B14F-4D97-AF65-F5344CB8AC3E}">
        <p14:creationId xmlns:p14="http://schemas.microsoft.com/office/powerpoint/2010/main" val="906277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12D8D-E589-B4F0-E78F-58A35D200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2B92D9-129B-61EB-C245-EE307B178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Knowledge of essence </a:t>
            </a:r>
            <a:r>
              <a:rPr lang="pl-PL" dirty="0" err="1"/>
              <a:t>within</a:t>
            </a:r>
            <a:r>
              <a:rPr lang="pl-PL" dirty="0"/>
              <a:t> </a:t>
            </a:r>
            <a:r>
              <a:rPr lang="pl-PL" dirty="0" err="1"/>
              <a:t>modal</a:t>
            </a:r>
            <a:r>
              <a:rPr lang="pl-PL" dirty="0"/>
              <a:t> </a:t>
            </a:r>
            <a:r>
              <a:rPr lang="pl-PL" dirty="0" err="1"/>
              <a:t>normativism</a:t>
            </a:r>
            <a:r>
              <a:rPr lang="pl-PL" dirty="0"/>
              <a:t>?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5E6A68-2BC4-F06F-DDAF-BBD1C01AAA3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/>
          </a:bodyPr>
          <a:lstStyle/>
          <a:p>
            <a:r>
              <a:rPr lang="pl-PL" sz="3200" dirty="0"/>
              <a:t>The </a:t>
            </a:r>
            <a:r>
              <a:rPr lang="pl-PL" sz="3200" dirty="0" err="1"/>
              <a:t>basis</a:t>
            </a:r>
            <a:r>
              <a:rPr lang="pl-PL" sz="3200" dirty="0"/>
              <a:t>:</a:t>
            </a:r>
          </a:p>
          <a:p>
            <a:pPr lvl="1"/>
            <a:r>
              <a:rPr lang="pl-PL" sz="2800" dirty="0" err="1"/>
              <a:t>Knowing</a:t>
            </a:r>
            <a:r>
              <a:rPr lang="pl-PL" sz="2800" dirty="0"/>
              <a:t> the essence of x </a:t>
            </a:r>
            <a:r>
              <a:rPr lang="pl-PL" sz="2800" dirty="0" err="1"/>
              <a:t>is</a:t>
            </a:r>
            <a:r>
              <a:rPr lang="pl-PL" sz="2800" dirty="0"/>
              <a:t> to </a:t>
            </a:r>
            <a:r>
              <a:rPr lang="pl-PL" sz="2800" dirty="0" err="1"/>
              <a:t>understand</a:t>
            </a:r>
            <a:r>
              <a:rPr lang="pl-PL" sz="2800" dirty="0"/>
              <a:t> </a:t>
            </a:r>
            <a:r>
              <a:rPr lang="pl-PL" sz="2800" dirty="0" err="1"/>
              <a:t>what</a:t>
            </a:r>
            <a:r>
              <a:rPr lang="pl-PL" sz="2800" dirty="0"/>
              <a:t> x </a:t>
            </a:r>
            <a:r>
              <a:rPr lang="pl-PL" sz="2800" dirty="0" err="1"/>
              <a:t>is</a:t>
            </a:r>
            <a:r>
              <a:rPr lang="pl-PL" sz="2800" dirty="0"/>
              <a:t>.</a:t>
            </a:r>
          </a:p>
          <a:p>
            <a:pPr lvl="1"/>
            <a:r>
              <a:rPr lang="pl-PL" sz="2800" dirty="0" err="1"/>
              <a:t>Understanding</a:t>
            </a:r>
            <a:r>
              <a:rPr lang="pl-PL" sz="2800" dirty="0"/>
              <a:t> </a:t>
            </a:r>
            <a:r>
              <a:rPr lang="pl-PL" sz="2800" dirty="0" err="1"/>
              <a:t>what</a:t>
            </a:r>
            <a:r>
              <a:rPr lang="pl-PL" sz="2800" dirty="0"/>
              <a:t> x </a:t>
            </a:r>
            <a:r>
              <a:rPr lang="pl-PL" sz="2800" dirty="0" err="1"/>
              <a:t>is</a:t>
            </a:r>
            <a:r>
              <a:rPr lang="pl-PL" sz="2800" dirty="0"/>
              <a:t>, </a:t>
            </a:r>
            <a:r>
              <a:rPr lang="pl-PL" sz="2800" dirty="0" err="1"/>
              <a:t>is</a:t>
            </a:r>
            <a:r>
              <a:rPr lang="pl-PL" sz="2800" dirty="0"/>
              <a:t> </a:t>
            </a:r>
            <a:r>
              <a:rPr lang="pl-PL" sz="2800" dirty="0" err="1"/>
              <a:t>closely</a:t>
            </a:r>
            <a:r>
              <a:rPr lang="pl-PL" sz="2800" dirty="0"/>
              <a:t> </a:t>
            </a:r>
            <a:r>
              <a:rPr lang="pl-PL" sz="2800" dirty="0" err="1"/>
              <a:t>related</a:t>
            </a:r>
            <a:r>
              <a:rPr lang="pl-PL" sz="2800" dirty="0"/>
              <a:t> to </a:t>
            </a:r>
            <a:r>
              <a:rPr lang="pl-PL" sz="2800" dirty="0" err="1"/>
              <a:t>our</a:t>
            </a:r>
            <a:r>
              <a:rPr lang="pl-PL" sz="2800" dirty="0"/>
              <a:t> </a:t>
            </a:r>
            <a:r>
              <a:rPr lang="pl-PL" sz="2800" dirty="0" err="1"/>
              <a:t>empirical</a:t>
            </a:r>
            <a:r>
              <a:rPr lang="pl-PL" sz="2800" dirty="0"/>
              <a:t> </a:t>
            </a:r>
            <a:r>
              <a:rPr lang="pl-PL" sz="2800" dirty="0" err="1"/>
              <a:t>experience</a:t>
            </a:r>
            <a:r>
              <a:rPr lang="pl-PL" sz="2800" dirty="0"/>
              <a:t>.</a:t>
            </a:r>
          </a:p>
          <a:p>
            <a:endParaRPr lang="pl-PL" sz="3200" dirty="0"/>
          </a:p>
          <a:p>
            <a:r>
              <a:rPr lang="pl-PL" sz="3200" dirty="0"/>
              <a:t>The </a:t>
            </a:r>
            <a:r>
              <a:rPr lang="pl-PL" sz="3200" dirty="0" err="1"/>
              <a:t>suggestion</a:t>
            </a:r>
            <a:r>
              <a:rPr lang="pl-PL" sz="3200" dirty="0"/>
              <a:t>:</a:t>
            </a:r>
          </a:p>
          <a:p>
            <a:pPr lvl="1"/>
            <a:r>
              <a:rPr lang="pl-PL" sz="2800" dirty="0" err="1"/>
              <a:t>Conceptual</a:t>
            </a:r>
            <a:r>
              <a:rPr lang="pl-PL" sz="2800" dirty="0"/>
              <a:t> </a:t>
            </a:r>
            <a:r>
              <a:rPr lang="pl-PL" sz="2800" dirty="0" err="1"/>
              <a:t>knowledge</a:t>
            </a:r>
            <a:r>
              <a:rPr lang="pl-PL" sz="2800" dirty="0"/>
              <a:t> </a:t>
            </a:r>
            <a:r>
              <a:rPr lang="pl-PL" sz="2800" dirty="0" err="1"/>
              <a:t>seen</a:t>
            </a:r>
            <a:r>
              <a:rPr lang="pl-PL" sz="2800" dirty="0"/>
              <a:t> as a </a:t>
            </a:r>
            <a:r>
              <a:rPr lang="pl-PL" sz="2800" dirty="0" err="1"/>
              <a:t>kind</a:t>
            </a:r>
            <a:r>
              <a:rPr lang="pl-PL" sz="2800" dirty="0"/>
              <a:t> of </a:t>
            </a:r>
            <a:r>
              <a:rPr lang="pl-PL" sz="2800" dirty="0" err="1"/>
              <a:t>understanding</a:t>
            </a:r>
            <a:r>
              <a:rPr lang="pl-PL" sz="2800" dirty="0"/>
              <a:t>: a </a:t>
            </a:r>
            <a:r>
              <a:rPr lang="pl-PL" sz="2800" dirty="0" err="1"/>
              <a:t>skill</a:t>
            </a:r>
            <a:r>
              <a:rPr lang="pl-PL" sz="2800" dirty="0"/>
              <a:t> (</a:t>
            </a:r>
            <a:r>
              <a:rPr lang="pl-PL" sz="2800" dirty="0" err="1"/>
              <a:t>see</a:t>
            </a:r>
            <a:r>
              <a:rPr lang="pl-PL" sz="2800" dirty="0"/>
              <a:t> </a:t>
            </a:r>
            <a:r>
              <a:rPr lang="pl-PL" sz="2800" dirty="0" err="1"/>
              <a:t>Elgin</a:t>
            </a:r>
            <a:r>
              <a:rPr lang="pl-PL" sz="2800" dirty="0"/>
              <a:t>, 2007)</a:t>
            </a:r>
          </a:p>
          <a:p>
            <a:pPr lvl="1"/>
            <a:r>
              <a:rPr lang="pl-PL" sz="2800" dirty="0"/>
              <a:t>A </a:t>
            </a:r>
            <a:r>
              <a:rPr lang="pl-PL" sz="2800" dirty="0" err="1"/>
              <a:t>skill</a:t>
            </a:r>
            <a:r>
              <a:rPr lang="pl-PL" sz="2800" dirty="0"/>
              <a:t> to </a:t>
            </a:r>
            <a:r>
              <a:rPr lang="pl-PL" sz="2800" dirty="0" err="1"/>
              <a:t>follow</a:t>
            </a:r>
            <a:r>
              <a:rPr lang="pl-PL" sz="2800" dirty="0"/>
              <a:t> </a:t>
            </a:r>
            <a:r>
              <a:rPr lang="pl-PL" sz="2800" dirty="0" err="1"/>
              <a:t>certain</a:t>
            </a:r>
            <a:r>
              <a:rPr lang="pl-PL" sz="2800" dirty="0"/>
              <a:t> </a:t>
            </a:r>
            <a:r>
              <a:rPr lang="pl-PL" sz="2800" dirty="0" err="1"/>
              <a:t>pattern</a:t>
            </a:r>
            <a:r>
              <a:rPr lang="pl-PL" sz="2800" dirty="0"/>
              <a:t> of </a:t>
            </a:r>
            <a:r>
              <a:rPr lang="pl-PL" sz="2800" dirty="0" err="1"/>
              <a:t>behaviour</a:t>
            </a:r>
            <a:r>
              <a:rPr lang="pl-PL" sz="2800" dirty="0"/>
              <a:t> </a:t>
            </a:r>
            <a:r>
              <a:rPr lang="pl-PL" sz="2800" dirty="0" err="1"/>
              <a:t>within</a:t>
            </a:r>
            <a:r>
              <a:rPr lang="pl-PL" sz="2800" dirty="0"/>
              <a:t> environment: </a:t>
            </a:r>
            <a:r>
              <a:rPr lang="pl-PL" sz="2800" dirty="0" err="1"/>
              <a:t>possibly</a:t>
            </a:r>
            <a:r>
              <a:rPr lang="pl-PL" sz="2800" dirty="0"/>
              <a:t> </a:t>
            </a:r>
            <a:r>
              <a:rPr lang="pl-PL" sz="2800" dirty="0" err="1"/>
              <a:t>along</a:t>
            </a:r>
            <a:r>
              <a:rPr lang="pl-PL" sz="2800" dirty="0"/>
              <a:t> the lines of </a:t>
            </a:r>
            <a:r>
              <a:rPr lang="pl-PL" sz="2800" dirty="0" err="1"/>
              <a:t>enactive</a:t>
            </a:r>
            <a:r>
              <a:rPr lang="pl-PL" sz="2800" dirty="0"/>
              <a:t> </a:t>
            </a:r>
            <a:r>
              <a:rPr lang="pl-PL" sz="2800" dirty="0" err="1"/>
              <a:t>approaches</a:t>
            </a:r>
            <a:r>
              <a:rPr lang="pl-PL" sz="2800" dirty="0"/>
              <a:t> to </a:t>
            </a:r>
            <a:r>
              <a:rPr lang="pl-PL" sz="2800" dirty="0" err="1"/>
              <a:t>conceptual</a:t>
            </a:r>
            <a:r>
              <a:rPr lang="pl-PL" sz="2800" dirty="0"/>
              <a:t> </a:t>
            </a:r>
            <a:r>
              <a:rPr lang="pl-PL" sz="2800" dirty="0" err="1"/>
              <a:t>knowledge</a:t>
            </a:r>
            <a:r>
              <a:rPr lang="pl-PL" sz="2800" dirty="0"/>
              <a:t> (Rączaszek-</a:t>
            </a:r>
            <a:r>
              <a:rPr lang="pl-PL" sz="2800" dirty="0" err="1"/>
              <a:t>Leonardi</a:t>
            </a:r>
            <a:r>
              <a:rPr lang="pl-PL" sz="2800" dirty="0"/>
              <a:t> &amp; Zubek, 2023)</a:t>
            </a:r>
          </a:p>
          <a:p>
            <a:endParaRPr lang="pl-PL" sz="3200" dirty="0"/>
          </a:p>
          <a:p>
            <a:r>
              <a:rPr lang="pl-PL" sz="3200" dirty="0"/>
              <a:t>The </a:t>
            </a:r>
            <a:r>
              <a:rPr lang="pl-PL" sz="3200" dirty="0" err="1"/>
              <a:t>gist</a:t>
            </a:r>
            <a:r>
              <a:rPr lang="pl-PL" sz="3200" dirty="0"/>
              <a:t>: </a:t>
            </a:r>
            <a:r>
              <a:rPr lang="pl-PL" sz="3200" dirty="0" err="1"/>
              <a:t>knowledge</a:t>
            </a:r>
            <a:r>
              <a:rPr lang="pl-PL" sz="3200" dirty="0"/>
              <a:t> of essence </a:t>
            </a:r>
            <a:r>
              <a:rPr lang="pl-PL" sz="3200" dirty="0" err="1"/>
              <a:t>is</a:t>
            </a:r>
            <a:r>
              <a:rPr lang="pl-PL" sz="3200" dirty="0"/>
              <a:t> </a:t>
            </a:r>
            <a:r>
              <a:rPr lang="pl-PL" sz="3200" dirty="0" err="1"/>
              <a:t>acquiring</a:t>
            </a:r>
            <a:r>
              <a:rPr lang="pl-PL" sz="3200" dirty="0"/>
              <a:t> a </a:t>
            </a:r>
            <a:r>
              <a:rPr lang="pl-PL" sz="3200" dirty="0" err="1"/>
              <a:t>skill</a:t>
            </a:r>
            <a:r>
              <a:rPr lang="pl-PL" sz="3200" dirty="0"/>
              <a:t> to </a:t>
            </a:r>
            <a:r>
              <a:rPr lang="pl-PL" sz="3200" dirty="0" err="1"/>
              <a:t>behave</a:t>
            </a:r>
            <a:r>
              <a:rPr lang="pl-PL" sz="3200" dirty="0"/>
              <a:t> </a:t>
            </a:r>
            <a:r>
              <a:rPr lang="pl-PL" sz="3200" dirty="0" err="1"/>
              <a:t>according</a:t>
            </a:r>
            <a:r>
              <a:rPr lang="pl-PL" sz="3200" dirty="0"/>
              <a:t> to a </a:t>
            </a:r>
            <a:r>
              <a:rPr lang="pl-PL" sz="3200" dirty="0" err="1"/>
              <a:t>certain</a:t>
            </a:r>
            <a:r>
              <a:rPr lang="pl-PL" sz="3200" dirty="0"/>
              <a:t> </a:t>
            </a:r>
            <a:r>
              <a:rPr lang="pl-PL" sz="3200" dirty="0" err="1"/>
              <a:t>pattern</a:t>
            </a:r>
            <a:endParaRPr lang="pl-PL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37626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89A03C-8DC6-A65D-4B1E-7387665B4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+mn-lt"/>
              </a:rPr>
              <a:t>Plan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5620D0-80A3-588F-3ED6-B15B48BDBE8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2174688"/>
            <a:ext cx="11704320" cy="7022592"/>
          </a:xfrm>
        </p:spPr>
        <p:txBody>
          <a:bodyPr>
            <a:normAutofit/>
          </a:bodyPr>
          <a:lstStyle/>
          <a:p>
            <a:pPr marL="742950" indent="-742950">
              <a:spcAft>
                <a:spcPts val="1200"/>
              </a:spcAft>
              <a:buFont typeface="Wingdings 3"/>
              <a:buAutoNum type="arabicPeriod"/>
            </a:pPr>
            <a:r>
              <a:rPr lang="en-US" dirty="0"/>
              <a:t>Why is modal normativism so cool?</a:t>
            </a:r>
          </a:p>
          <a:p>
            <a:pPr marL="742950" indent="-742950">
              <a:spcAft>
                <a:spcPts val="1200"/>
              </a:spcAft>
              <a:buFont typeface="Wingdings 3"/>
              <a:buAutoNum type="arabicPeriod"/>
            </a:pPr>
            <a:r>
              <a:rPr lang="en-US" dirty="0"/>
              <a:t>The Discovery Challenge: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The argument from the need of conceptual engineering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The argument from the importance of cases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Towards the essence: the Discovery Challenge and Lowe’s argument for the knowledge of essence</a:t>
            </a:r>
          </a:p>
          <a:p>
            <a:pPr marL="742950" indent="-742950">
              <a:spcAft>
                <a:spcPts val="1200"/>
              </a:spcAft>
              <a:buFont typeface="Wingdings 3"/>
              <a:buAutoNum type="arabicPeriod"/>
            </a:pPr>
            <a:r>
              <a:rPr lang="en-US" dirty="0"/>
              <a:t>Essence and concepts in modal normativism</a:t>
            </a:r>
          </a:p>
          <a:p>
            <a:pPr marL="742950" indent="-742950">
              <a:spcAft>
                <a:spcPts val="1200"/>
              </a:spcAft>
              <a:buFont typeface="Wingdings 3"/>
              <a:buAutoNum type="arabicPeriod"/>
            </a:pPr>
            <a:r>
              <a:rPr lang="en-US" dirty="0"/>
              <a:t>Overcoming the Discovery Challenge by Essentializing Modal Normativism</a:t>
            </a:r>
          </a:p>
        </p:txBody>
      </p:sp>
    </p:spTree>
    <p:extLst>
      <p:ext uri="{BB962C8B-B14F-4D97-AF65-F5344CB8AC3E}">
        <p14:creationId xmlns:p14="http://schemas.microsoft.com/office/powerpoint/2010/main" val="1834277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6D5C4-1D9E-4495-DC0D-53DC8BC43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7A2332-E721-DF09-4054-3B1EF1BE7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+mn-lt"/>
              </a:rPr>
              <a:t>Overcoming</a:t>
            </a:r>
            <a:r>
              <a:rPr lang="pl-PL" dirty="0">
                <a:latin typeface="+mn-lt"/>
              </a:rPr>
              <a:t> the Discovery Challenge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D2208A-BCA9-0738-A6F6-F68CF4F10A3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endParaRPr lang="en-US" sz="3600" dirty="0"/>
          </a:p>
          <a:p>
            <a:pPr>
              <a:spcAft>
                <a:spcPts val="1200"/>
              </a:spcAft>
            </a:pPr>
            <a:r>
              <a:rPr lang="en-US" sz="3600" dirty="0"/>
              <a:t>The need for conceptual engineering:</a:t>
            </a:r>
          </a:p>
          <a:p>
            <a:pPr lvl="1">
              <a:spcAft>
                <a:spcPts val="1200"/>
              </a:spcAft>
            </a:pPr>
            <a:r>
              <a:rPr lang="en-US" sz="3200" dirty="0"/>
              <a:t>modal claims are still conveying or negotiating semantic norms </a:t>
            </a:r>
          </a:p>
          <a:p>
            <a:pPr lvl="1">
              <a:spcAft>
                <a:spcPts val="1200"/>
              </a:spcAft>
            </a:pPr>
            <a:r>
              <a:rPr lang="en-US" sz="3200" dirty="0"/>
              <a:t>these norms are patterns of use (of a concept) = patterns of </a:t>
            </a:r>
            <a:r>
              <a:rPr lang="en-US" sz="3200" dirty="0" err="1"/>
              <a:t>behaviour</a:t>
            </a:r>
            <a:r>
              <a:rPr lang="en-US" sz="3200" dirty="0"/>
              <a:t> that could be adopted within a certain framework.</a:t>
            </a:r>
          </a:p>
          <a:p>
            <a:pPr lvl="1">
              <a:spcAft>
                <a:spcPts val="1200"/>
              </a:spcAft>
            </a:pPr>
            <a:r>
              <a:rPr lang="en-US" sz="3200" dirty="0"/>
              <a:t>once we start to follow this pattern we start to understand the concept identified with the pattern</a:t>
            </a:r>
          </a:p>
          <a:p>
            <a:pPr lvl="1">
              <a:spcAft>
                <a:spcPts val="1200"/>
              </a:spcAft>
            </a:pPr>
            <a:endParaRPr lang="en-US" sz="3200" dirty="0"/>
          </a:p>
          <a:p>
            <a:pPr>
              <a:spcAft>
                <a:spcPts val="1200"/>
              </a:spcAft>
            </a:pPr>
            <a:r>
              <a:rPr lang="en-US" sz="3600" dirty="0"/>
              <a:t>The importance of cases:</a:t>
            </a:r>
          </a:p>
          <a:p>
            <a:pPr lvl="1">
              <a:spcAft>
                <a:spcPts val="1200"/>
              </a:spcAft>
            </a:pPr>
            <a:r>
              <a:rPr lang="en-US" sz="3200" dirty="0"/>
              <a:t>Thought experiments illustrate possible patterns (to enable us to grasp them)</a:t>
            </a:r>
          </a:p>
          <a:p>
            <a:pPr lvl="1">
              <a:spcAft>
                <a:spcPts val="1200"/>
              </a:spcAft>
            </a:pPr>
            <a:r>
              <a:rPr lang="en-US" sz="3200" dirty="0"/>
              <a:t>Arguments can then be provided in favor of adopting these patterns and tying them to certain terms.</a:t>
            </a:r>
          </a:p>
        </p:txBody>
      </p:sp>
    </p:spTree>
    <p:extLst>
      <p:ext uri="{BB962C8B-B14F-4D97-AF65-F5344CB8AC3E}">
        <p14:creationId xmlns:p14="http://schemas.microsoft.com/office/powerpoint/2010/main" val="1427241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hat’s All Folks!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rPr lang="pl-PL" dirty="0" err="1"/>
              <a:t>Thanks</a:t>
            </a:r>
            <a:r>
              <a:rPr lang="pl-PL" dirty="0"/>
              <a:t> for </a:t>
            </a:r>
            <a:r>
              <a:rPr lang="pl-PL" dirty="0" err="1"/>
              <a:t>listening</a:t>
            </a:r>
            <a:r>
              <a:rPr lang="pl-PL" dirty="0"/>
              <a:t>!</a:t>
            </a:r>
            <a:endParaRPr dirty="0"/>
          </a:p>
        </p:txBody>
      </p:sp>
      <p:sp>
        <p:nvSpPr>
          <p:cNvPr id="205" name="Thanks!…"/>
          <p:cNvSpPr txBox="1">
            <a:spLocks noGrp="1"/>
          </p:cNvSpPr>
          <p:nvPr>
            <p:ph type="body" idx="1"/>
          </p:nvPr>
        </p:nvSpPr>
        <p:spPr>
          <a:xfrm>
            <a:off x="597744" y="1924472"/>
            <a:ext cx="11704320" cy="73448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804672">
              <a:lnSpc>
                <a:spcPct val="100000"/>
              </a:lnSpc>
              <a:spcBef>
                <a:spcPts val="4000"/>
              </a:spcBef>
              <a:buNone/>
              <a:defRPr sz="4048"/>
            </a:pPr>
            <a:endParaRPr lang="pl-PL" sz="3400" dirty="0"/>
          </a:p>
          <a:p>
            <a:pPr marL="0" indent="0" algn="ctr" defTabSz="804672">
              <a:lnSpc>
                <a:spcPct val="100000"/>
              </a:lnSpc>
              <a:spcBef>
                <a:spcPts val="4000"/>
              </a:spcBef>
              <a:buNone/>
              <a:defRPr sz="4048"/>
            </a:pPr>
            <a:endParaRPr lang="pl-PL" sz="3400" dirty="0"/>
          </a:p>
          <a:p>
            <a:pPr marL="0" indent="0" algn="ctr" defTabSz="804672">
              <a:lnSpc>
                <a:spcPct val="100000"/>
              </a:lnSpc>
              <a:spcBef>
                <a:spcPts val="4000"/>
              </a:spcBef>
              <a:buNone/>
              <a:defRPr sz="4048"/>
            </a:pPr>
            <a:endParaRPr lang="pl-PL" sz="3400" dirty="0"/>
          </a:p>
          <a:p>
            <a:pPr marL="0" indent="0" algn="ctr" defTabSz="804672">
              <a:lnSpc>
                <a:spcPct val="100000"/>
              </a:lnSpc>
              <a:spcBef>
                <a:spcPts val="4000"/>
              </a:spcBef>
              <a:buNone/>
              <a:defRPr sz="4048"/>
            </a:pPr>
            <a:endParaRPr lang="pl-PL" sz="3400" dirty="0"/>
          </a:p>
          <a:p>
            <a:pPr marL="0" indent="0" algn="ctr" defTabSz="804672">
              <a:lnSpc>
                <a:spcPct val="100000"/>
              </a:lnSpc>
              <a:spcBef>
                <a:spcPts val="4000"/>
              </a:spcBef>
              <a:buNone/>
              <a:defRPr sz="4048"/>
            </a:pPr>
            <a:br>
              <a:rPr lang="pl-PL" sz="3400" dirty="0"/>
            </a:br>
            <a:r>
              <a:rPr lang="pl-PL" sz="3400" dirty="0"/>
              <a:t>Krzysztof Sękowski</a:t>
            </a:r>
            <a:endParaRPr lang="pl-PL" sz="3400" dirty="0">
              <a:hlinkClick r:id="rId2"/>
            </a:endParaRPr>
          </a:p>
          <a:p>
            <a:pPr marL="0" indent="0" algn="ctr" defTabSz="804672">
              <a:lnSpc>
                <a:spcPct val="100000"/>
              </a:lnSpc>
              <a:spcBef>
                <a:spcPts val="4000"/>
              </a:spcBef>
              <a:buNone/>
              <a:defRPr sz="4048"/>
            </a:pPr>
            <a:r>
              <a:rPr lang="pl-PL" sz="3400" dirty="0" err="1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k.sekowski@uw.edu.pl</a:t>
            </a:r>
            <a:br>
              <a:rPr lang="pl-PL" sz="3400" dirty="0"/>
            </a:br>
            <a:endParaRPr sz="34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E44253B-7D3F-72B4-4082-209C3A2EA8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79" y="2500536"/>
            <a:ext cx="306044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61553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89A03C-8DC6-A65D-4B1E-7387665B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69" y="26947"/>
            <a:ext cx="11704320" cy="140885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References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5620D0-80A3-588F-3ED6-B15B48BDBE8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50240" y="1446640"/>
            <a:ext cx="11704320" cy="7815501"/>
          </a:xfrm>
        </p:spPr>
        <p:txBody>
          <a:bodyPr numCol="1">
            <a:noAutofit/>
          </a:bodyPr>
          <a:lstStyle/>
          <a:p>
            <a:pPr marL="468000" indent="-457200">
              <a:spcBef>
                <a:spcPts val="1200"/>
              </a:spcBef>
              <a:buNone/>
            </a:pPr>
            <a:r>
              <a:rPr lang="pl-PL" sz="2200" b="1" dirty="0" err="1"/>
              <a:t>Andow</a:t>
            </a:r>
            <a:r>
              <a:rPr lang="pl-PL" sz="2200" b="1" dirty="0"/>
              <a:t> J. (2020)</a:t>
            </a:r>
            <a:r>
              <a:rPr lang="pl-PL" sz="2200" dirty="0"/>
              <a:t>. </a:t>
            </a:r>
            <a:r>
              <a:rPr lang="pl-PL" sz="2200" dirty="0" err="1"/>
              <a:t>Intuitions</a:t>
            </a:r>
            <a:r>
              <a:rPr lang="pl-PL" sz="2200" dirty="0"/>
              <a:t> </a:t>
            </a:r>
            <a:r>
              <a:rPr lang="pl-PL" sz="2200" dirty="0" err="1"/>
              <a:t>about</a:t>
            </a:r>
            <a:r>
              <a:rPr lang="pl-PL" sz="2200" dirty="0"/>
              <a:t> </a:t>
            </a:r>
            <a:r>
              <a:rPr lang="pl-PL" sz="2200" dirty="0" err="1"/>
              <a:t>cases</a:t>
            </a:r>
            <a:r>
              <a:rPr lang="pl-PL" sz="2200" dirty="0"/>
              <a:t> as </a:t>
            </a:r>
            <a:r>
              <a:rPr lang="pl-PL" sz="2200" dirty="0" err="1"/>
              <a:t>evidence</a:t>
            </a:r>
            <a:r>
              <a:rPr lang="pl-PL" sz="2200" dirty="0"/>
              <a:t> (for </a:t>
            </a:r>
            <a:r>
              <a:rPr lang="pl-PL" sz="2200" dirty="0" err="1"/>
              <a:t>how</a:t>
            </a:r>
            <a:r>
              <a:rPr lang="pl-PL" sz="2200" dirty="0"/>
              <a:t> we </a:t>
            </a:r>
            <a:r>
              <a:rPr lang="pl-PL" sz="2200" dirty="0" err="1"/>
              <a:t>should</a:t>
            </a:r>
            <a:r>
              <a:rPr lang="pl-PL" sz="2200" dirty="0"/>
              <a:t> </a:t>
            </a:r>
            <a:r>
              <a:rPr lang="pl-PL" sz="2200" dirty="0" err="1"/>
              <a:t>think</a:t>
            </a:r>
            <a:r>
              <a:rPr lang="pl-PL" sz="2200" dirty="0"/>
              <a:t>), </a:t>
            </a:r>
            <a:r>
              <a:rPr lang="pl-PL" sz="2200" i="1" dirty="0" err="1"/>
              <a:t>Inquiry</a:t>
            </a:r>
            <a:r>
              <a:rPr lang="pl-PL" sz="2200" i="1" dirty="0"/>
              <a:t>.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pl-PL" sz="2200" b="1" dirty="0" err="1"/>
              <a:t>Elgin</a:t>
            </a:r>
            <a:r>
              <a:rPr lang="pl-PL" sz="2200" b="1" dirty="0"/>
              <a:t>, C. (2007). </a:t>
            </a:r>
            <a:r>
              <a:rPr lang="pl-PL" sz="2200" dirty="0" err="1"/>
              <a:t>Understanding</a:t>
            </a:r>
            <a:r>
              <a:rPr lang="pl-PL" sz="2200" dirty="0"/>
              <a:t> and the </a:t>
            </a:r>
            <a:r>
              <a:rPr lang="pl-PL" sz="2200" dirty="0" err="1"/>
              <a:t>facts</a:t>
            </a:r>
            <a:r>
              <a:rPr lang="pl-PL" sz="2200" dirty="0"/>
              <a:t>. </a:t>
            </a:r>
            <a:r>
              <a:rPr lang="pl-PL" sz="2200" i="1" dirty="0" err="1"/>
              <a:t>Philosophical</a:t>
            </a:r>
            <a:r>
              <a:rPr lang="pl-PL" sz="2200" i="1" dirty="0"/>
              <a:t> </a:t>
            </a:r>
            <a:r>
              <a:rPr lang="pl-PL" sz="2200" i="1" dirty="0" err="1"/>
              <a:t>studies</a:t>
            </a:r>
            <a:r>
              <a:rPr lang="pl-PL" sz="2200" i="1" dirty="0"/>
              <a:t>, 132</a:t>
            </a:r>
            <a:r>
              <a:rPr lang="pl-PL" sz="2200" dirty="0"/>
              <a:t>, 33-42.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pl-PL" sz="2200" b="1" dirty="0" err="1"/>
              <a:t>Locke</a:t>
            </a:r>
            <a:r>
              <a:rPr lang="pl-PL" sz="2200" b="1" dirty="0"/>
              <a:t>, T. (2020). </a:t>
            </a:r>
            <a:r>
              <a:rPr lang="pl-PL" sz="2200" dirty="0" err="1"/>
              <a:t>Metaphysical</a:t>
            </a:r>
            <a:r>
              <a:rPr lang="pl-PL" sz="2200" dirty="0"/>
              <a:t> </a:t>
            </a:r>
            <a:r>
              <a:rPr lang="pl-PL" sz="2200" dirty="0" err="1"/>
              <a:t>Explanations</a:t>
            </a:r>
            <a:r>
              <a:rPr lang="pl-PL" sz="2200" dirty="0"/>
              <a:t> for </a:t>
            </a:r>
            <a:r>
              <a:rPr lang="pl-PL" sz="2200" dirty="0" err="1"/>
              <a:t>Modal</a:t>
            </a:r>
            <a:r>
              <a:rPr lang="pl-PL" sz="2200" dirty="0"/>
              <a:t> </a:t>
            </a:r>
            <a:r>
              <a:rPr lang="pl-PL" sz="2200" dirty="0" err="1"/>
              <a:t>Normativists</a:t>
            </a:r>
            <a:r>
              <a:rPr lang="pl-PL" sz="2200" dirty="0"/>
              <a:t>. </a:t>
            </a:r>
            <a:r>
              <a:rPr lang="pl-PL" sz="2200" i="1" dirty="0" err="1"/>
              <a:t>Metaphysics</a:t>
            </a:r>
            <a:r>
              <a:rPr lang="pl-PL" sz="2200" i="1" dirty="0"/>
              <a:t>, 3</a:t>
            </a:r>
            <a:r>
              <a:rPr lang="pl-PL" sz="2200" dirty="0"/>
              <a:t>(1), 33–54.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pl-PL" sz="2200" b="1" dirty="0" err="1"/>
              <a:t>Lowe</a:t>
            </a:r>
            <a:r>
              <a:rPr lang="pl-PL" sz="2200" b="1" dirty="0"/>
              <a:t>, E. J. (2008). </a:t>
            </a:r>
            <a:r>
              <a:rPr lang="pl-PL" sz="2200" dirty="0" err="1"/>
              <a:t>Two</a:t>
            </a:r>
            <a:r>
              <a:rPr lang="pl-PL" sz="2200" dirty="0"/>
              <a:t> </a:t>
            </a:r>
            <a:r>
              <a:rPr lang="pl-PL" sz="2200" dirty="0" err="1"/>
              <a:t>Notions</a:t>
            </a:r>
            <a:r>
              <a:rPr lang="pl-PL" sz="2200" dirty="0"/>
              <a:t> of </a:t>
            </a:r>
            <a:r>
              <a:rPr lang="pl-PL" sz="2200" dirty="0" err="1"/>
              <a:t>Being</a:t>
            </a:r>
            <a:r>
              <a:rPr lang="pl-PL" sz="2200" dirty="0"/>
              <a:t>: </a:t>
            </a:r>
            <a:r>
              <a:rPr lang="pl-PL" sz="2200" dirty="0" err="1"/>
              <a:t>Entity</a:t>
            </a:r>
            <a:r>
              <a:rPr lang="pl-PL" sz="2200" dirty="0"/>
              <a:t> and Essence. </a:t>
            </a:r>
            <a:r>
              <a:rPr lang="pl-PL" sz="2200" i="1" dirty="0" err="1"/>
              <a:t>Royal</a:t>
            </a:r>
            <a:r>
              <a:rPr lang="pl-PL" sz="2200" i="1" dirty="0"/>
              <a:t> </a:t>
            </a:r>
            <a:r>
              <a:rPr lang="pl-PL" sz="2200" i="1" dirty="0" err="1"/>
              <a:t>Institute</a:t>
            </a:r>
            <a:r>
              <a:rPr lang="pl-PL" sz="2200" i="1" dirty="0"/>
              <a:t> of </a:t>
            </a:r>
            <a:r>
              <a:rPr lang="pl-PL" sz="2200" i="1" dirty="0" err="1"/>
              <a:t>Philosophy</a:t>
            </a:r>
            <a:r>
              <a:rPr lang="pl-PL" sz="2200" i="1" dirty="0"/>
              <a:t> </a:t>
            </a:r>
            <a:r>
              <a:rPr lang="pl-PL" sz="2200" i="1" dirty="0" err="1"/>
              <a:t>Supplement</a:t>
            </a:r>
            <a:r>
              <a:rPr lang="pl-PL" sz="2200" i="1" dirty="0"/>
              <a:t>, 62</a:t>
            </a:r>
            <a:r>
              <a:rPr lang="pl-PL" sz="2200" dirty="0"/>
              <a:t>, 23–48.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en-US" sz="2200" b="1" dirty="0" err="1"/>
              <a:t>Machery</a:t>
            </a:r>
            <a:r>
              <a:rPr lang="en-US" sz="2200" b="1" dirty="0"/>
              <a:t>, E. (2017). </a:t>
            </a:r>
            <a:r>
              <a:rPr lang="en-US" sz="2200" i="1" dirty="0"/>
              <a:t>Philosophy within its proper bounds</a:t>
            </a:r>
            <a:r>
              <a:rPr lang="en-US" sz="2200" dirty="0"/>
              <a:t>. OUP.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en-US" sz="2200" b="1" dirty="0"/>
              <a:t>Nozick, R. (2001). </a:t>
            </a:r>
            <a:r>
              <a:rPr lang="en-US" sz="2200" dirty="0"/>
              <a:t>Invariances: The structure of the objective world. Harvard University Press.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en-US" sz="2200" b="1" dirty="0"/>
              <a:t>Peacocke, C. (1998). </a:t>
            </a:r>
            <a:r>
              <a:rPr lang="en-US" sz="2200" i="1" dirty="0"/>
              <a:t>Being known. Clarendon Press</a:t>
            </a:r>
            <a:r>
              <a:rPr lang="en-US" sz="2200" dirty="0"/>
              <a:t>; OUP.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en-US" sz="2200" b="1" dirty="0" err="1"/>
              <a:t>Rączaszek</a:t>
            </a:r>
            <a:r>
              <a:rPr lang="en-US" sz="2200" b="1" dirty="0"/>
              <a:t>-Leonardi, J., &amp; Zubek, J. (2023).</a:t>
            </a:r>
            <a:r>
              <a:rPr lang="en-US" sz="2200" dirty="0"/>
              <a:t> Is love an abstract concept? A view of concepts from an interaction-based perspective. Philosophical Transactions of the Royal Society B, 378(1870).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en-US" sz="2200" b="1" dirty="0"/>
              <a:t>Sękowski, K. (2024). </a:t>
            </a:r>
            <a:r>
              <a:rPr lang="en-US" sz="2200" dirty="0"/>
              <a:t>Concept Revision, Concept Application and the Role of Intuitions in Gettier Cases. </a:t>
            </a:r>
            <a:r>
              <a:rPr lang="en-US" sz="2200" i="1" dirty="0"/>
              <a:t>Episteme,</a:t>
            </a:r>
            <a:r>
              <a:rPr lang="en-US" sz="2200" dirty="0"/>
              <a:t> 1-19. 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en-US" sz="2200" b="1" dirty="0" err="1"/>
              <a:t>Sgaravatti</a:t>
            </a:r>
            <a:r>
              <a:rPr lang="en-US" sz="2200" b="1" dirty="0"/>
              <a:t>, D. (2016). </a:t>
            </a:r>
            <a:r>
              <a:rPr lang="en-US" sz="2200" dirty="0"/>
              <a:t>Is Knowledge of Essence Required for Thinking about Something? </a:t>
            </a:r>
            <a:r>
              <a:rPr lang="en-US" sz="2200" dirty="0" err="1"/>
              <a:t>Dialectica</a:t>
            </a:r>
            <a:r>
              <a:rPr lang="en-US" sz="2200" dirty="0"/>
              <a:t>, 70(2), 217–228. 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en-US" sz="2200" b="1" dirty="0"/>
              <a:t>Thomasson, A. L. (2017). </a:t>
            </a:r>
            <a:r>
              <a:rPr lang="en-US" sz="2200" dirty="0"/>
              <a:t>Metaphysical disputes and metalinguistic negotiation. </a:t>
            </a:r>
            <a:r>
              <a:rPr lang="en-US" sz="2200" i="1" dirty="0"/>
              <a:t>Analytic Philosophy, 58(1)</a:t>
            </a:r>
            <a:r>
              <a:rPr lang="en-US" sz="2200" dirty="0"/>
              <a:t>.</a:t>
            </a:r>
          </a:p>
          <a:p>
            <a:pPr marL="468000" indent="-457200">
              <a:spcBef>
                <a:spcPts val="1200"/>
              </a:spcBef>
              <a:buNone/>
            </a:pPr>
            <a:r>
              <a:rPr lang="en-US" sz="2200" b="1" dirty="0"/>
              <a:t>Thomasson, A. L. (2020). </a:t>
            </a:r>
            <a:r>
              <a:rPr lang="en-US" sz="2200" dirty="0"/>
              <a:t>Norms and necessity. OUP.</a:t>
            </a:r>
          </a:p>
          <a:p>
            <a:pPr marL="468000" indent="-457200" algn="l">
              <a:spcAft>
                <a:spcPts val="600"/>
              </a:spcAft>
              <a:buNone/>
            </a:pPr>
            <a:r>
              <a:rPr lang="en-US" sz="22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Gill Sans MT" panose="020B0502020104020203" pitchFamily="34" charset="0"/>
                <a:ea typeface="Calibri" panose="020F0502020204030204" pitchFamily="34" charset="0"/>
              </a:rPr>
              <a:t>Thomasson, A. L. (2025). </a:t>
            </a:r>
            <a:r>
              <a:rPr lang="en-US" sz="22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Gill Sans MT" panose="020B0502020104020203" pitchFamily="34" charset="0"/>
                <a:ea typeface="Calibri" panose="020F0502020204030204" pitchFamily="34" charset="0"/>
              </a:rPr>
              <a:t>Rethinking Metaphysics</a:t>
            </a:r>
            <a:r>
              <a:rPr lang="en-US" sz="22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Gill Sans MT" panose="020B0502020104020203" pitchFamily="34" charset="0"/>
                <a:ea typeface="Calibri" panose="020F0502020204030204" pitchFamily="34" charset="0"/>
              </a:rPr>
              <a:t>.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Gill Sans MT" panose="020B0502020104020203" pitchFamily="34" charset="0"/>
                <a:ea typeface="Calibri" panose="020F0502020204030204" pitchFamily="34" charset="0"/>
              </a:rPr>
              <a:t> OUP.</a:t>
            </a:r>
          </a:p>
        </p:txBody>
      </p:sp>
    </p:spTree>
    <p:extLst>
      <p:ext uri="{BB962C8B-B14F-4D97-AF65-F5344CB8AC3E}">
        <p14:creationId xmlns:p14="http://schemas.microsoft.com/office/powerpoint/2010/main" val="123852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56FEF9-4C8F-B522-70DF-F41C6AC46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359BEF-9B4C-F094-0A17-749006823C8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4800" dirty="0"/>
          </a:p>
          <a:p>
            <a:pPr marL="0" indent="0" algn="ctr">
              <a:buNone/>
            </a:pPr>
            <a:endParaRPr lang="pl-PL" sz="4800" dirty="0"/>
          </a:p>
          <a:p>
            <a:pPr marL="0" indent="0" algn="ctr">
              <a:buNone/>
            </a:pPr>
            <a:endParaRPr lang="pl-PL" sz="4800" dirty="0"/>
          </a:p>
          <a:p>
            <a:pPr marL="742950" indent="-742950">
              <a:spcAft>
                <a:spcPts val="1200"/>
              </a:spcAft>
              <a:buFont typeface="Wingdings 3"/>
              <a:buAutoNum type="arabicPeriod"/>
            </a:pPr>
            <a:r>
              <a:rPr lang="en-US" sz="4800" dirty="0"/>
              <a:t>Why is modal normativism so cool?</a:t>
            </a:r>
          </a:p>
        </p:txBody>
      </p:sp>
    </p:spTree>
    <p:extLst>
      <p:ext uri="{BB962C8B-B14F-4D97-AF65-F5344CB8AC3E}">
        <p14:creationId xmlns:p14="http://schemas.microsoft.com/office/powerpoint/2010/main" val="1072421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7EC16-BAE0-9506-F9FC-0EC782DB5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0C94B7-7C33-A3DE-58BF-F7715DA03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+mn-lt"/>
              </a:rPr>
              <a:t>Modal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Normativism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D4D10A-0B16-B025-833A-EE34B991E65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l-PL" sz="3200" b="1" dirty="0"/>
          </a:p>
          <a:p>
            <a:pPr marL="0" indent="0">
              <a:buNone/>
            </a:pPr>
            <a:r>
              <a:rPr lang="pl-PL" sz="3200" b="1" dirty="0" err="1"/>
              <a:t>Modal</a:t>
            </a:r>
            <a:r>
              <a:rPr lang="pl-PL" sz="3200" b="1" dirty="0"/>
              <a:t> </a:t>
            </a:r>
            <a:r>
              <a:rPr lang="pl-PL" sz="3200" b="1" dirty="0" err="1"/>
              <a:t>normativist</a:t>
            </a:r>
            <a:r>
              <a:rPr lang="pl-PL" sz="3200" b="1" dirty="0"/>
              <a:t> </a:t>
            </a:r>
            <a:r>
              <a:rPr lang="pl-PL" sz="3200" b="1" dirty="0" err="1"/>
              <a:t>functional</a:t>
            </a:r>
            <a:r>
              <a:rPr lang="pl-PL" sz="3200" b="1" dirty="0"/>
              <a:t> </a:t>
            </a:r>
            <a:r>
              <a:rPr lang="pl-PL" sz="3200" b="1" dirty="0" err="1"/>
              <a:t>claim</a:t>
            </a:r>
            <a:r>
              <a:rPr lang="pl-PL" sz="3200" dirty="0"/>
              <a:t>: </a:t>
            </a:r>
            <a:r>
              <a:rPr lang="pl-PL" sz="3200" dirty="0" err="1"/>
              <a:t>Claims</a:t>
            </a:r>
            <a:r>
              <a:rPr lang="pl-PL" sz="3200" dirty="0"/>
              <a:t> </a:t>
            </a:r>
            <a:r>
              <a:rPr lang="pl-PL" sz="3200" dirty="0" err="1"/>
              <a:t>about</a:t>
            </a:r>
            <a:r>
              <a:rPr lang="pl-PL" sz="3200" dirty="0"/>
              <a:t> </a:t>
            </a:r>
            <a:r>
              <a:rPr lang="pl-PL" sz="3200" dirty="0" err="1"/>
              <a:t>metaphysical</a:t>
            </a:r>
            <a:r>
              <a:rPr lang="pl-PL" sz="3200" dirty="0"/>
              <a:t> </a:t>
            </a:r>
            <a:r>
              <a:rPr lang="pl-PL" sz="3200" dirty="0" err="1"/>
              <a:t>possibility</a:t>
            </a:r>
            <a:r>
              <a:rPr lang="pl-PL" sz="3200" dirty="0"/>
              <a:t> and </a:t>
            </a:r>
            <a:r>
              <a:rPr lang="pl-PL" sz="3200" dirty="0" err="1"/>
              <a:t>necessity</a:t>
            </a:r>
            <a:r>
              <a:rPr lang="pl-PL" sz="3200" dirty="0"/>
              <a:t> </a:t>
            </a:r>
            <a:r>
              <a:rPr lang="pl-PL" sz="3200" dirty="0" err="1"/>
              <a:t>are</a:t>
            </a:r>
            <a:r>
              <a:rPr lang="pl-PL" sz="3200" dirty="0"/>
              <a:t> not </a:t>
            </a:r>
            <a:r>
              <a:rPr lang="pl-PL" sz="3200" dirty="0" err="1"/>
              <a:t>descriptive</a:t>
            </a:r>
            <a:r>
              <a:rPr lang="pl-PL" sz="3200" dirty="0"/>
              <a:t> </a:t>
            </a:r>
            <a:r>
              <a:rPr lang="pl-PL" sz="3200" dirty="0" err="1"/>
              <a:t>claims</a:t>
            </a:r>
            <a:r>
              <a:rPr lang="pl-PL" sz="3200" dirty="0"/>
              <a:t> in </a:t>
            </a:r>
            <a:r>
              <a:rPr lang="pl-PL" sz="3200" dirty="0" err="1"/>
              <a:t>need</a:t>
            </a:r>
            <a:r>
              <a:rPr lang="pl-PL" sz="3200" dirty="0"/>
              <a:t> of </a:t>
            </a:r>
            <a:r>
              <a:rPr lang="pl-PL" sz="3200" dirty="0" err="1"/>
              <a:t>modal</a:t>
            </a:r>
            <a:r>
              <a:rPr lang="pl-PL" sz="3200" dirty="0"/>
              <a:t> </a:t>
            </a:r>
            <a:r>
              <a:rPr lang="pl-PL" sz="3200" dirty="0" err="1"/>
              <a:t>truthmakers</a:t>
            </a:r>
            <a:r>
              <a:rPr lang="pl-PL" sz="3200" dirty="0"/>
              <a:t>, but </a:t>
            </a:r>
            <a:r>
              <a:rPr lang="pl-PL" sz="3200" dirty="0" err="1"/>
              <a:t>normative</a:t>
            </a:r>
            <a:r>
              <a:rPr lang="pl-PL" sz="3200" dirty="0"/>
              <a:t> </a:t>
            </a:r>
            <a:r>
              <a:rPr lang="pl-PL" sz="3200" dirty="0" err="1"/>
              <a:t>claims</a:t>
            </a:r>
            <a:r>
              <a:rPr lang="pl-PL" sz="3200" dirty="0"/>
              <a:t> </a:t>
            </a:r>
            <a:r>
              <a:rPr lang="pl-PL" sz="3200" dirty="0" err="1"/>
              <a:t>that</a:t>
            </a:r>
            <a:r>
              <a:rPr lang="pl-PL" sz="3200" dirty="0"/>
              <a:t> express (</a:t>
            </a:r>
            <a:r>
              <a:rPr lang="pl-PL" sz="3200" dirty="0" err="1"/>
              <a:t>or</a:t>
            </a:r>
            <a:r>
              <a:rPr lang="pl-PL" sz="3200" dirty="0"/>
              <a:t> </a:t>
            </a:r>
            <a:r>
              <a:rPr lang="pl-PL" sz="3200" dirty="0" err="1"/>
              <a:t>attempt</a:t>
            </a:r>
            <a:r>
              <a:rPr lang="pl-PL" sz="3200" dirty="0"/>
              <a:t> to </a:t>
            </a:r>
            <a:r>
              <a:rPr lang="pl-PL" sz="3200" dirty="0" err="1"/>
              <a:t>negotiate</a:t>
            </a:r>
            <a:r>
              <a:rPr lang="pl-PL" sz="3200" dirty="0"/>
              <a:t>) </a:t>
            </a:r>
            <a:r>
              <a:rPr lang="pl-PL" sz="3200" dirty="0" err="1"/>
              <a:t>rules</a:t>
            </a:r>
            <a:r>
              <a:rPr lang="pl-PL" sz="3200" dirty="0"/>
              <a:t> for the </a:t>
            </a:r>
            <a:r>
              <a:rPr lang="pl-PL" sz="3200" dirty="0" err="1"/>
              <a:t>use</a:t>
            </a:r>
            <a:r>
              <a:rPr lang="pl-PL" sz="3200" dirty="0"/>
              <a:t> of </a:t>
            </a:r>
            <a:r>
              <a:rPr lang="pl-PL" sz="3200" dirty="0" err="1"/>
              <a:t>certain</a:t>
            </a:r>
            <a:r>
              <a:rPr lang="pl-PL" sz="3200" dirty="0"/>
              <a:t> </a:t>
            </a:r>
            <a:r>
              <a:rPr lang="pl-PL" sz="3200" dirty="0" err="1"/>
              <a:t>terms</a:t>
            </a:r>
            <a:r>
              <a:rPr lang="pl-PL" sz="3200" dirty="0"/>
              <a:t>.</a:t>
            </a:r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b="1" dirty="0" err="1"/>
              <a:t>Modal</a:t>
            </a:r>
            <a:r>
              <a:rPr lang="pl-PL" sz="3200" b="1" dirty="0"/>
              <a:t> </a:t>
            </a:r>
            <a:r>
              <a:rPr lang="pl-PL" sz="3200" b="1" dirty="0" err="1"/>
              <a:t>normativist</a:t>
            </a:r>
            <a:r>
              <a:rPr lang="pl-PL" sz="3200" b="1" dirty="0"/>
              <a:t> </a:t>
            </a:r>
            <a:r>
              <a:rPr lang="pl-PL" sz="3200" b="1" dirty="0" err="1"/>
              <a:t>epistemological</a:t>
            </a:r>
            <a:r>
              <a:rPr lang="pl-PL" sz="3200" b="1" dirty="0"/>
              <a:t> </a:t>
            </a:r>
            <a:r>
              <a:rPr lang="pl-PL" sz="3200" b="1" dirty="0" err="1"/>
              <a:t>claim</a:t>
            </a:r>
            <a:r>
              <a:rPr lang="pl-PL" sz="3200" b="1" dirty="0"/>
              <a:t>:</a:t>
            </a:r>
            <a:r>
              <a:rPr lang="pl-PL" sz="3200" dirty="0"/>
              <a:t> Knowledge of </a:t>
            </a:r>
            <a:r>
              <a:rPr lang="pl-PL" sz="3200" dirty="0" err="1"/>
              <a:t>metaphysical</a:t>
            </a:r>
            <a:r>
              <a:rPr lang="pl-PL" sz="3200" dirty="0"/>
              <a:t> </a:t>
            </a:r>
            <a:r>
              <a:rPr lang="pl-PL" sz="3200" dirty="0" err="1"/>
              <a:t>modality</a:t>
            </a:r>
            <a:r>
              <a:rPr lang="pl-PL" sz="3200" dirty="0"/>
              <a:t> </a:t>
            </a:r>
            <a:r>
              <a:rPr lang="pl-PL" sz="3200" dirty="0" err="1"/>
              <a:t>can</a:t>
            </a:r>
            <a:r>
              <a:rPr lang="pl-PL" sz="3200" dirty="0"/>
              <a:t> be </a:t>
            </a:r>
            <a:r>
              <a:rPr lang="pl-PL" sz="3200" dirty="0" err="1"/>
              <a:t>explained</a:t>
            </a:r>
            <a:r>
              <a:rPr lang="pl-PL" sz="3200" dirty="0"/>
              <a:t> in </a:t>
            </a:r>
            <a:r>
              <a:rPr lang="pl-PL" sz="3200" dirty="0" err="1"/>
              <a:t>terms</a:t>
            </a:r>
            <a:r>
              <a:rPr lang="pl-PL" sz="3200" dirty="0"/>
              <a:t> of </a:t>
            </a:r>
            <a:r>
              <a:rPr lang="pl-PL" sz="3200" dirty="0" err="1"/>
              <a:t>speaker’s</a:t>
            </a:r>
            <a:r>
              <a:rPr lang="pl-PL" sz="3200" dirty="0"/>
              <a:t> mastery of </a:t>
            </a:r>
            <a:r>
              <a:rPr lang="pl-PL" sz="3200" dirty="0" err="1"/>
              <a:t>semantic</a:t>
            </a:r>
            <a:r>
              <a:rPr lang="pl-PL" sz="3200" dirty="0"/>
              <a:t> </a:t>
            </a:r>
            <a:r>
              <a:rPr lang="pl-PL" sz="3200" dirty="0" err="1"/>
              <a:t>rules</a:t>
            </a:r>
            <a:r>
              <a:rPr lang="pl-PL" sz="3200" dirty="0"/>
              <a:t>, </a:t>
            </a:r>
            <a:r>
              <a:rPr lang="pl-PL" sz="3200" dirty="0" err="1"/>
              <a:t>often</a:t>
            </a:r>
            <a:r>
              <a:rPr lang="pl-PL" sz="3200" dirty="0"/>
              <a:t> </a:t>
            </a:r>
            <a:r>
              <a:rPr lang="pl-PL" sz="3200" dirty="0" err="1"/>
              <a:t>combined</a:t>
            </a:r>
            <a:r>
              <a:rPr lang="pl-PL" sz="3200" dirty="0"/>
              <a:t> with </a:t>
            </a:r>
            <a:r>
              <a:rPr lang="pl-PL" sz="3200" dirty="0" err="1"/>
              <a:t>empirical</a:t>
            </a:r>
            <a:r>
              <a:rPr lang="pl-PL" sz="3200" dirty="0"/>
              <a:t> </a:t>
            </a:r>
            <a:r>
              <a:rPr lang="pl-PL" sz="3200" dirty="0" err="1"/>
              <a:t>knowledge</a:t>
            </a:r>
            <a:r>
              <a:rPr lang="pl-PL" sz="3200" dirty="0"/>
              <a:t>, </a:t>
            </a:r>
            <a:r>
              <a:rPr lang="pl-PL" sz="3200" dirty="0" err="1"/>
              <a:t>without</a:t>
            </a:r>
            <a:r>
              <a:rPr lang="pl-PL" sz="3200" dirty="0"/>
              <a:t> </a:t>
            </a:r>
            <a:r>
              <a:rPr lang="pl-PL" sz="3200" dirty="0" err="1"/>
              <a:t>reference</a:t>
            </a:r>
            <a:r>
              <a:rPr lang="pl-PL" sz="3200" dirty="0"/>
              <a:t> to </a:t>
            </a:r>
            <a:r>
              <a:rPr lang="pl-PL" sz="3200" dirty="0" err="1"/>
              <a:t>knowledge</a:t>
            </a:r>
            <a:r>
              <a:rPr lang="pl-PL" sz="3200" dirty="0"/>
              <a:t> of independent </a:t>
            </a:r>
            <a:r>
              <a:rPr lang="pl-PL" sz="3200" dirty="0" err="1"/>
              <a:t>modal</a:t>
            </a:r>
            <a:r>
              <a:rPr lang="pl-PL" sz="3200" dirty="0"/>
              <a:t> </a:t>
            </a:r>
            <a:r>
              <a:rPr lang="pl-PL" sz="3200" dirty="0" err="1"/>
              <a:t>facts</a:t>
            </a:r>
            <a:r>
              <a:rPr lang="pl-PL" sz="3200" dirty="0"/>
              <a:t>.</a:t>
            </a:r>
          </a:p>
          <a:p>
            <a:pPr marL="0" indent="0">
              <a:buNone/>
            </a:pPr>
            <a:br>
              <a:rPr lang="pl-PL" sz="3200" dirty="0"/>
            </a:br>
            <a:br>
              <a:rPr lang="pl-PL" sz="3200" dirty="0"/>
            </a:br>
            <a:endParaRPr lang="pl-PL" sz="3200" dirty="0"/>
          </a:p>
          <a:p>
            <a:pPr marL="0" indent="0">
              <a:buNone/>
            </a:pPr>
            <a:r>
              <a:rPr lang="pl-PL" sz="3200" dirty="0"/>
              <a:t>						(</a:t>
            </a:r>
            <a:r>
              <a:rPr lang="pl-PL" sz="3200" dirty="0" err="1"/>
              <a:t>see</a:t>
            </a:r>
            <a:r>
              <a:rPr lang="pl-PL" sz="3200" dirty="0"/>
              <a:t> </a:t>
            </a:r>
            <a:r>
              <a:rPr lang="pl-PL" sz="3200" dirty="0" err="1"/>
              <a:t>e.g</a:t>
            </a:r>
            <a:r>
              <a:rPr lang="pl-PL" sz="3200" dirty="0"/>
              <a:t>. </a:t>
            </a:r>
            <a:r>
              <a:rPr lang="pl-PL" sz="3200" dirty="0" err="1"/>
              <a:t>Thomasson</a:t>
            </a:r>
            <a:r>
              <a:rPr lang="pl-PL" sz="3200" dirty="0"/>
              <a:t> 2017; 2020)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50970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6672A-9745-39B4-7A06-C1CEA1C12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316139-3866-0ABA-B930-BDE34C420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+mn-lt"/>
              </a:rPr>
              <a:t>Modal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Normativism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C60845F-B69D-9748-5760-7E5054BB16E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l-PL" sz="3200" b="1" dirty="0"/>
          </a:p>
          <a:p>
            <a:pPr marL="0" indent="0">
              <a:buNone/>
            </a:pPr>
            <a:r>
              <a:rPr lang="pl-PL" sz="3200" b="1" dirty="0" err="1"/>
              <a:t>Modal</a:t>
            </a:r>
            <a:r>
              <a:rPr lang="pl-PL" sz="3200" b="1" dirty="0"/>
              <a:t> </a:t>
            </a:r>
            <a:r>
              <a:rPr lang="pl-PL" sz="3200" b="1" dirty="0" err="1"/>
              <a:t>normativist</a:t>
            </a:r>
            <a:r>
              <a:rPr lang="pl-PL" sz="3200" b="1" dirty="0"/>
              <a:t> </a:t>
            </a:r>
            <a:r>
              <a:rPr lang="pl-PL" sz="3200" b="1" dirty="0" err="1"/>
              <a:t>functional</a:t>
            </a:r>
            <a:r>
              <a:rPr lang="pl-PL" sz="3200" b="1" dirty="0"/>
              <a:t> </a:t>
            </a:r>
            <a:r>
              <a:rPr lang="pl-PL" sz="3200" b="1" dirty="0" err="1"/>
              <a:t>claim</a:t>
            </a:r>
            <a:r>
              <a:rPr lang="pl-PL" sz="3200" dirty="0"/>
              <a:t>: </a:t>
            </a:r>
            <a:r>
              <a:rPr lang="pl-PL" sz="3200" dirty="0" err="1"/>
              <a:t>Claims</a:t>
            </a:r>
            <a:r>
              <a:rPr lang="pl-PL" sz="3200" dirty="0"/>
              <a:t> </a:t>
            </a:r>
            <a:r>
              <a:rPr lang="pl-PL" sz="3200" dirty="0" err="1"/>
              <a:t>about</a:t>
            </a:r>
            <a:r>
              <a:rPr lang="pl-PL" sz="3200" dirty="0"/>
              <a:t> </a:t>
            </a:r>
            <a:r>
              <a:rPr lang="pl-PL" sz="3200" dirty="0" err="1"/>
              <a:t>metaphysical</a:t>
            </a:r>
            <a:r>
              <a:rPr lang="pl-PL" sz="3200" dirty="0"/>
              <a:t> </a:t>
            </a:r>
            <a:r>
              <a:rPr lang="pl-PL" sz="3200" dirty="0" err="1"/>
              <a:t>possibility</a:t>
            </a:r>
            <a:r>
              <a:rPr lang="pl-PL" sz="3200" dirty="0"/>
              <a:t> and </a:t>
            </a:r>
            <a:r>
              <a:rPr lang="pl-PL" sz="3200" dirty="0" err="1"/>
              <a:t>necessity</a:t>
            </a:r>
            <a:r>
              <a:rPr lang="pl-PL" sz="3200" dirty="0"/>
              <a:t> </a:t>
            </a:r>
            <a:r>
              <a:rPr lang="pl-PL" sz="3200" dirty="0" err="1"/>
              <a:t>are</a:t>
            </a:r>
            <a:r>
              <a:rPr lang="pl-PL" sz="3200" dirty="0"/>
              <a:t> not </a:t>
            </a:r>
            <a:r>
              <a:rPr lang="pl-PL" sz="3200" dirty="0" err="1"/>
              <a:t>descriptive</a:t>
            </a:r>
            <a:r>
              <a:rPr lang="pl-PL" sz="3200" dirty="0"/>
              <a:t> </a:t>
            </a:r>
            <a:r>
              <a:rPr lang="pl-PL" sz="3200" dirty="0" err="1"/>
              <a:t>claims</a:t>
            </a:r>
            <a:r>
              <a:rPr lang="pl-PL" sz="3200" dirty="0"/>
              <a:t> in </a:t>
            </a:r>
            <a:r>
              <a:rPr lang="pl-PL" sz="3200" dirty="0" err="1"/>
              <a:t>need</a:t>
            </a:r>
            <a:r>
              <a:rPr lang="pl-PL" sz="3200" dirty="0"/>
              <a:t> of </a:t>
            </a:r>
            <a:r>
              <a:rPr lang="pl-PL" sz="3200" dirty="0" err="1"/>
              <a:t>modal</a:t>
            </a:r>
            <a:r>
              <a:rPr lang="pl-PL" sz="3200" dirty="0"/>
              <a:t> </a:t>
            </a:r>
            <a:r>
              <a:rPr lang="pl-PL" sz="3200" dirty="0" err="1"/>
              <a:t>truthmakers</a:t>
            </a:r>
            <a:r>
              <a:rPr lang="pl-PL" sz="3200" dirty="0"/>
              <a:t>, but </a:t>
            </a:r>
            <a:r>
              <a:rPr lang="pl-PL" sz="3200" dirty="0" err="1"/>
              <a:t>normative</a:t>
            </a:r>
            <a:r>
              <a:rPr lang="pl-PL" sz="3200" dirty="0"/>
              <a:t> </a:t>
            </a:r>
            <a:r>
              <a:rPr lang="pl-PL" sz="3200" dirty="0" err="1"/>
              <a:t>claims</a:t>
            </a:r>
            <a:r>
              <a:rPr lang="pl-PL" sz="3200" dirty="0"/>
              <a:t> </a:t>
            </a:r>
            <a:r>
              <a:rPr lang="pl-PL" sz="3200" dirty="0" err="1"/>
              <a:t>that</a:t>
            </a:r>
            <a:r>
              <a:rPr lang="pl-PL" sz="3200" dirty="0"/>
              <a:t> express (</a:t>
            </a:r>
            <a:r>
              <a:rPr lang="pl-PL" sz="3200" dirty="0" err="1"/>
              <a:t>or</a:t>
            </a:r>
            <a:r>
              <a:rPr lang="pl-PL" sz="3200" dirty="0"/>
              <a:t> </a:t>
            </a:r>
            <a:r>
              <a:rPr lang="pl-PL" sz="3200" dirty="0" err="1"/>
              <a:t>attempt</a:t>
            </a:r>
            <a:r>
              <a:rPr lang="pl-PL" sz="3200" dirty="0"/>
              <a:t> to </a:t>
            </a:r>
            <a:r>
              <a:rPr lang="pl-PL" sz="3200" dirty="0" err="1"/>
              <a:t>negotiate</a:t>
            </a:r>
            <a:r>
              <a:rPr lang="pl-PL" sz="3200" dirty="0"/>
              <a:t>) </a:t>
            </a:r>
            <a:r>
              <a:rPr lang="pl-PL" sz="3200" dirty="0" err="1"/>
              <a:t>rules</a:t>
            </a:r>
            <a:r>
              <a:rPr lang="pl-PL" sz="3200" dirty="0"/>
              <a:t> for the </a:t>
            </a:r>
            <a:r>
              <a:rPr lang="pl-PL" sz="3200" dirty="0" err="1"/>
              <a:t>use</a:t>
            </a:r>
            <a:r>
              <a:rPr lang="pl-PL" sz="3200" dirty="0"/>
              <a:t> of </a:t>
            </a:r>
            <a:r>
              <a:rPr lang="pl-PL" sz="3200" dirty="0" err="1"/>
              <a:t>certain</a:t>
            </a:r>
            <a:r>
              <a:rPr lang="pl-PL" sz="3200" dirty="0"/>
              <a:t> </a:t>
            </a:r>
            <a:r>
              <a:rPr lang="pl-PL" sz="3200" dirty="0" err="1"/>
              <a:t>terms</a:t>
            </a:r>
            <a:r>
              <a:rPr lang="pl-PL" sz="3200" dirty="0"/>
              <a:t>.</a:t>
            </a:r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b="1" dirty="0" err="1"/>
              <a:t>Modal</a:t>
            </a:r>
            <a:r>
              <a:rPr lang="pl-PL" sz="3200" b="1" dirty="0"/>
              <a:t> </a:t>
            </a:r>
            <a:r>
              <a:rPr lang="pl-PL" sz="3200" b="1" dirty="0" err="1"/>
              <a:t>normativist</a:t>
            </a:r>
            <a:r>
              <a:rPr lang="pl-PL" sz="3200" b="1" dirty="0"/>
              <a:t> </a:t>
            </a:r>
            <a:r>
              <a:rPr lang="pl-PL" sz="3200" b="1" dirty="0" err="1"/>
              <a:t>epistemological</a:t>
            </a:r>
            <a:r>
              <a:rPr lang="pl-PL" sz="3200" b="1" dirty="0"/>
              <a:t> </a:t>
            </a:r>
            <a:r>
              <a:rPr lang="pl-PL" sz="3200" b="1" dirty="0" err="1"/>
              <a:t>claim</a:t>
            </a:r>
            <a:r>
              <a:rPr lang="pl-PL" sz="3200" b="1" dirty="0"/>
              <a:t>:</a:t>
            </a:r>
            <a:r>
              <a:rPr lang="pl-PL" sz="3200" dirty="0"/>
              <a:t> Knowledge of </a:t>
            </a:r>
            <a:r>
              <a:rPr lang="pl-PL" sz="3200" dirty="0" err="1"/>
              <a:t>metaphysical</a:t>
            </a:r>
            <a:r>
              <a:rPr lang="pl-PL" sz="3200" dirty="0"/>
              <a:t> </a:t>
            </a:r>
            <a:r>
              <a:rPr lang="pl-PL" sz="3200" dirty="0" err="1"/>
              <a:t>modality</a:t>
            </a:r>
            <a:r>
              <a:rPr lang="pl-PL" sz="3200" dirty="0"/>
              <a:t> </a:t>
            </a:r>
            <a:r>
              <a:rPr lang="pl-PL" sz="3200" dirty="0" err="1"/>
              <a:t>can</a:t>
            </a:r>
            <a:r>
              <a:rPr lang="pl-PL" sz="3200" dirty="0"/>
              <a:t> be </a:t>
            </a:r>
            <a:r>
              <a:rPr lang="pl-PL" sz="3200" dirty="0" err="1"/>
              <a:t>explained</a:t>
            </a:r>
            <a:r>
              <a:rPr lang="pl-PL" sz="3200" dirty="0"/>
              <a:t> in </a:t>
            </a:r>
            <a:r>
              <a:rPr lang="pl-PL" sz="3200" dirty="0" err="1"/>
              <a:t>terms</a:t>
            </a:r>
            <a:r>
              <a:rPr lang="pl-PL" sz="3200" dirty="0"/>
              <a:t> of </a:t>
            </a:r>
            <a:r>
              <a:rPr lang="pl-PL" sz="3200" dirty="0" err="1"/>
              <a:t>speaker’s</a:t>
            </a:r>
            <a:r>
              <a:rPr lang="pl-PL" sz="3200" dirty="0"/>
              <a:t> mastery of </a:t>
            </a:r>
            <a:r>
              <a:rPr lang="pl-PL" sz="3200" dirty="0" err="1"/>
              <a:t>semantic</a:t>
            </a:r>
            <a:r>
              <a:rPr lang="pl-PL" sz="3200" dirty="0"/>
              <a:t> </a:t>
            </a:r>
            <a:r>
              <a:rPr lang="pl-PL" sz="3200" dirty="0" err="1"/>
              <a:t>rules</a:t>
            </a:r>
            <a:r>
              <a:rPr lang="pl-PL" sz="3200" dirty="0"/>
              <a:t>, </a:t>
            </a:r>
            <a:r>
              <a:rPr lang="pl-PL" sz="3200" dirty="0" err="1"/>
              <a:t>often</a:t>
            </a:r>
            <a:r>
              <a:rPr lang="pl-PL" sz="3200" dirty="0"/>
              <a:t> </a:t>
            </a:r>
            <a:r>
              <a:rPr lang="pl-PL" sz="3200" dirty="0" err="1"/>
              <a:t>combined</a:t>
            </a:r>
            <a:r>
              <a:rPr lang="pl-PL" sz="3200" dirty="0"/>
              <a:t> with </a:t>
            </a:r>
            <a:r>
              <a:rPr lang="pl-PL" sz="3200" dirty="0" err="1"/>
              <a:t>empirical</a:t>
            </a:r>
            <a:r>
              <a:rPr lang="pl-PL" sz="3200" dirty="0"/>
              <a:t> </a:t>
            </a:r>
            <a:r>
              <a:rPr lang="pl-PL" sz="3200" dirty="0" err="1"/>
              <a:t>knowledge</a:t>
            </a:r>
            <a:r>
              <a:rPr lang="pl-PL" sz="3200" dirty="0"/>
              <a:t>, </a:t>
            </a:r>
            <a:r>
              <a:rPr lang="pl-PL" sz="3200" dirty="0" err="1"/>
              <a:t>without</a:t>
            </a:r>
            <a:r>
              <a:rPr lang="pl-PL" sz="3200" dirty="0"/>
              <a:t> </a:t>
            </a:r>
            <a:r>
              <a:rPr lang="pl-PL" sz="3200" dirty="0" err="1"/>
              <a:t>reference</a:t>
            </a:r>
            <a:r>
              <a:rPr lang="pl-PL" sz="3200" dirty="0"/>
              <a:t> to </a:t>
            </a:r>
            <a:r>
              <a:rPr lang="pl-PL" sz="3200" dirty="0" err="1"/>
              <a:t>knowledge</a:t>
            </a:r>
            <a:r>
              <a:rPr lang="pl-PL" sz="3200" dirty="0"/>
              <a:t> of independent </a:t>
            </a:r>
            <a:r>
              <a:rPr lang="pl-PL" sz="3200" dirty="0" err="1"/>
              <a:t>modal</a:t>
            </a:r>
            <a:r>
              <a:rPr lang="pl-PL" sz="3200" dirty="0"/>
              <a:t> </a:t>
            </a:r>
            <a:r>
              <a:rPr lang="pl-PL" sz="3200" dirty="0" err="1"/>
              <a:t>facts</a:t>
            </a:r>
            <a:r>
              <a:rPr lang="pl-PL" sz="3200" dirty="0"/>
              <a:t>.</a:t>
            </a:r>
          </a:p>
          <a:p>
            <a:pPr mar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3200" dirty="0"/>
              <a:t>„</a:t>
            </a:r>
            <a:r>
              <a:rPr lang="pl-PL" sz="3200" dirty="0" err="1"/>
              <a:t>Necessarily</a:t>
            </a:r>
            <a:r>
              <a:rPr lang="pl-PL" sz="3200" dirty="0"/>
              <a:t> </a:t>
            </a:r>
            <a:r>
              <a:rPr lang="pl-PL" sz="3200" dirty="0" err="1"/>
              <a:t>all</a:t>
            </a:r>
            <a:r>
              <a:rPr lang="pl-PL" sz="3200" dirty="0"/>
              <a:t> </a:t>
            </a:r>
            <a:r>
              <a:rPr lang="pl-PL" sz="3200" dirty="0" err="1"/>
              <a:t>bacherols</a:t>
            </a:r>
            <a:r>
              <a:rPr lang="pl-PL" sz="3200" dirty="0"/>
              <a:t> </a:t>
            </a:r>
            <a:r>
              <a:rPr lang="pl-PL" sz="3200" dirty="0" err="1"/>
              <a:t>are</a:t>
            </a:r>
            <a:r>
              <a:rPr lang="pl-PL" sz="3200" dirty="0"/>
              <a:t> </a:t>
            </a:r>
            <a:r>
              <a:rPr lang="pl-PL" sz="3200" dirty="0" err="1"/>
              <a:t>unmarried</a:t>
            </a:r>
            <a:r>
              <a:rPr lang="pl-PL" sz="3200" dirty="0"/>
              <a:t> men” </a:t>
            </a:r>
            <a:r>
              <a:rPr lang="pl-PL" sz="3200" dirty="0" err="1"/>
              <a:t>is</a:t>
            </a:r>
            <a:r>
              <a:rPr lang="pl-PL" sz="3200" dirty="0"/>
              <a:t> a </a:t>
            </a:r>
            <a:r>
              <a:rPr lang="pl-PL" sz="3200" dirty="0" err="1"/>
              <a:t>rule</a:t>
            </a:r>
            <a:r>
              <a:rPr lang="pl-PL" sz="3200" dirty="0"/>
              <a:t>: „</a:t>
            </a:r>
            <a:r>
              <a:rPr lang="pl-PL" sz="3200" dirty="0" err="1"/>
              <a:t>Apply</a:t>
            </a:r>
            <a:r>
              <a:rPr lang="pl-PL" sz="3200" dirty="0"/>
              <a:t> „</a:t>
            </a:r>
            <a:r>
              <a:rPr lang="pl-PL" sz="3200" dirty="0" err="1"/>
              <a:t>bachelor</a:t>
            </a:r>
            <a:r>
              <a:rPr lang="pl-PL" sz="3200" dirty="0"/>
              <a:t>” to </a:t>
            </a:r>
            <a:r>
              <a:rPr lang="pl-PL" sz="3200" i="1" dirty="0"/>
              <a:t>x</a:t>
            </a:r>
            <a:r>
              <a:rPr lang="pl-PL" sz="3200" dirty="0"/>
              <a:t> </a:t>
            </a:r>
            <a:r>
              <a:rPr lang="pl-PL" sz="3200" dirty="0" err="1"/>
              <a:t>if</a:t>
            </a:r>
            <a:r>
              <a:rPr lang="pl-PL" sz="3200" dirty="0"/>
              <a:t> and </a:t>
            </a:r>
            <a:r>
              <a:rPr lang="pl-PL" sz="3200" dirty="0" err="1"/>
              <a:t>only</a:t>
            </a:r>
            <a:r>
              <a:rPr lang="pl-PL" sz="3200" dirty="0"/>
              <a:t> </a:t>
            </a:r>
            <a:r>
              <a:rPr lang="pl-PL" sz="3200" dirty="0" err="1"/>
              <a:t>if</a:t>
            </a:r>
            <a:r>
              <a:rPr lang="pl-PL" sz="3200" dirty="0"/>
              <a:t> „</a:t>
            </a:r>
            <a:r>
              <a:rPr lang="pl-PL" sz="3200" dirty="0" err="1"/>
              <a:t>man</a:t>
            </a:r>
            <a:r>
              <a:rPr lang="pl-PL" sz="3200" dirty="0"/>
              <a:t>” </a:t>
            </a:r>
            <a:r>
              <a:rPr lang="pl-PL" sz="3200" dirty="0" err="1"/>
              <a:t>applies</a:t>
            </a:r>
            <a:r>
              <a:rPr lang="pl-PL" sz="3200" dirty="0"/>
              <a:t> to </a:t>
            </a:r>
            <a:r>
              <a:rPr lang="pl-PL" sz="3200" i="1" dirty="0"/>
              <a:t>x </a:t>
            </a:r>
            <a:r>
              <a:rPr lang="pl-PL" sz="3200" dirty="0"/>
              <a:t>and „</a:t>
            </a:r>
            <a:r>
              <a:rPr lang="pl-PL" sz="3200" dirty="0" err="1"/>
              <a:t>unmarried</a:t>
            </a:r>
            <a:r>
              <a:rPr lang="pl-PL" sz="3200" dirty="0"/>
              <a:t>” </a:t>
            </a:r>
            <a:r>
              <a:rPr lang="pl-PL" sz="3200" dirty="0" err="1"/>
              <a:t>applies</a:t>
            </a:r>
            <a:r>
              <a:rPr lang="pl-PL" sz="3200" dirty="0"/>
              <a:t> to </a:t>
            </a:r>
            <a:r>
              <a:rPr lang="pl-PL" sz="3200" i="1" dirty="0"/>
              <a:t>x</a:t>
            </a:r>
            <a:r>
              <a:rPr lang="pl-PL" sz="3200" dirty="0"/>
              <a:t>” </a:t>
            </a:r>
            <a:r>
              <a:rPr lang="pl-PL" sz="3200" dirty="0" err="1"/>
              <a:t>expressed</a:t>
            </a:r>
            <a:r>
              <a:rPr lang="pl-PL" sz="3200" dirty="0"/>
              <a:t> in </a:t>
            </a:r>
            <a:r>
              <a:rPr lang="pl-PL" sz="3200" dirty="0" err="1"/>
              <a:t>an</a:t>
            </a:r>
            <a:r>
              <a:rPr lang="pl-PL" sz="3200" dirty="0"/>
              <a:t> </a:t>
            </a:r>
            <a:r>
              <a:rPr lang="pl-PL" sz="3200" dirty="0" err="1"/>
              <a:t>object</a:t>
            </a:r>
            <a:r>
              <a:rPr lang="pl-PL" sz="3200" dirty="0"/>
              <a:t> </a:t>
            </a:r>
            <a:r>
              <a:rPr lang="pl-PL" sz="3200" dirty="0" err="1"/>
              <a:t>language</a:t>
            </a:r>
            <a:endParaRPr lang="pl-PL" sz="3200" dirty="0"/>
          </a:p>
          <a:p>
            <a:pPr marL="0" indent="0">
              <a:buNone/>
            </a:pPr>
            <a:r>
              <a:rPr lang="pl-PL" sz="3200" dirty="0"/>
              <a:t>						(</a:t>
            </a:r>
            <a:r>
              <a:rPr lang="pl-PL" sz="3200" dirty="0" err="1"/>
              <a:t>see</a:t>
            </a:r>
            <a:r>
              <a:rPr lang="pl-PL" sz="3200" dirty="0"/>
              <a:t> </a:t>
            </a:r>
            <a:r>
              <a:rPr lang="pl-PL" sz="3200" dirty="0" err="1"/>
              <a:t>e.g</a:t>
            </a:r>
            <a:r>
              <a:rPr lang="pl-PL" sz="3200" dirty="0"/>
              <a:t>. </a:t>
            </a:r>
            <a:r>
              <a:rPr lang="pl-PL" sz="3200" dirty="0" err="1"/>
              <a:t>Thomasson</a:t>
            </a:r>
            <a:r>
              <a:rPr lang="pl-PL" sz="3200" dirty="0"/>
              <a:t> 2017; 2020)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48424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CAD40-4292-8E77-068F-E63FC3866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535EAA-F38A-E1DD-368D-38614A3C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+mn-lt"/>
              </a:rPr>
              <a:t>Epistemological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advanced</a:t>
            </a:r>
            <a:r>
              <a:rPr lang="pl-PL" dirty="0">
                <a:latin typeface="+mn-lt"/>
              </a:rPr>
              <a:t> of </a:t>
            </a:r>
            <a:r>
              <a:rPr lang="pl-PL" dirty="0" err="1">
                <a:latin typeface="+mn-lt"/>
              </a:rPr>
              <a:t>modal</a:t>
            </a:r>
            <a:r>
              <a:rPr lang="pl-PL" dirty="0">
                <a:latin typeface="+mn-lt"/>
              </a:rPr>
              <a:t> </a:t>
            </a:r>
            <a:r>
              <a:rPr lang="pl-PL" dirty="0" err="1">
                <a:latin typeface="+mn-lt"/>
              </a:rPr>
              <a:t>normativism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AD514D-C512-8E13-8300-41E837411D6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 lnSpcReduction="10000"/>
          </a:bodyPr>
          <a:lstStyle/>
          <a:p>
            <a:r>
              <a:rPr lang="en-US" sz="2800" noProof="0" dirty="0">
                <a:cs typeface="Helvetica" pitchFamily="34"/>
              </a:rPr>
              <a:t>There are no modal</a:t>
            </a:r>
            <a:r>
              <a:rPr lang="en-US" sz="2800" i="1" noProof="0" dirty="0">
                <a:cs typeface="Helvetica" pitchFamily="34"/>
              </a:rPr>
              <a:t> </a:t>
            </a:r>
            <a:r>
              <a:rPr lang="en-US" sz="2800" u="sng" noProof="0" dirty="0">
                <a:cs typeface="Helvetica" pitchFamily="34"/>
              </a:rPr>
              <a:t>facts</a:t>
            </a:r>
            <a:r>
              <a:rPr lang="en-US" sz="2800" i="1" dirty="0">
                <a:cs typeface="Helvetica" pitchFamily="34"/>
              </a:rPr>
              <a:t>…</a:t>
            </a:r>
            <a:r>
              <a:rPr lang="en-US" sz="2800" noProof="0" dirty="0">
                <a:cs typeface="Helvetica" pitchFamily="34"/>
              </a:rPr>
              <a:t> there are no problems:</a:t>
            </a:r>
          </a:p>
          <a:p>
            <a:pPr marL="390138" lvl="1" indent="0">
              <a:buNone/>
            </a:pPr>
            <a:endParaRPr lang="en-US" sz="2400" dirty="0">
              <a:cs typeface="Helvetica" pitchFamily="34"/>
            </a:endParaRPr>
          </a:p>
          <a:p>
            <a:r>
              <a:rPr lang="en-US" sz="2800" dirty="0">
                <a:cs typeface="Helvetica" pitchFamily="34"/>
              </a:rPr>
              <a:t>The Integration Challenge (Peacocke 1998)</a:t>
            </a:r>
          </a:p>
          <a:p>
            <a:pPr lvl="1"/>
            <a:r>
              <a:rPr lang="en-US" sz="2400" dirty="0">
                <a:cs typeface="Helvetica" pitchFamily="34"/>
              </a:rPr>
              <a:t>We don’t need to postulate any epistemic capacity tracking possible worlds</a:t>
            </a:r>
          </a:p>
          <a:p>
            <a:pPr lvl="1"/>
            <a:endParaRPr lang="en-US" sz="2800" dirty="0">
              <a:cs typeface="Helvetica" pitchFamily="34"/>
            </a:endParaRPr>
          </a:p>
          <a:p>
            <a:r>
              <a:rPr lang="en-US" sz="2800" noProof="0" dirty="0">
                <a:cs typeface="Helvetica" pitchFamily="34"/>
              </a:rPr>
              <a:t>The Reliability Challenge (Nozick 2001)</a:t>
            </a:r>
          </a:p>
          <a:p>
            <a:pPr lvl="1"/>
            <a:r>
              <a:rPr lang="en-US" sz="2400" dirty="0">
                <a:cs typeface="Helvetica" pitchFamily="34"/>
              </a:rPr>
              <a:t>Modal discourse does not try to track possible worlds, but to coordinate semantic rules, so there’s a plausible story on why semantic mastery evolutionary appeared</a:t>
            </a:r>
          </a:p>
          <a:p>
            <a:pPr lvl="1"/>
            <a:endParaRPr lang="en-US" sz="2400" noProof="0" dirty="0">
              <a:cs typeface="Helvetica" pitchFamily="34"/>
            </a:endParaRPr>
          </a:p>
          <a:p>
            <a:r>
              <a:rPr lang="en-US" sz="2800" dirty="0">
                <a:cs typeface="Helvetica" pitchFamily="34"/>
              </a:rPr>
              <a:t>The </a:t>
            </a:r>
            <a:r>
              <a:rPr lang="en-US" sz="2800" dirty="0" err="1">
                <a:cs typeface="Helvetica" pitchFamily="34"/>
              </a:rPr>
              <a:t>xPhi</a:t>
            </a:r>
            <a:r>
              <a:rPr lang="en-US" sz="2800" dirty="0">
                <a:cs typeface="Helvetica" pitchFamily="34"/>
              </a:rPr>
              <a:t> modal skeptical challenge (</a:t>
            </a:r>
            <a:r>
              <a:rPr lang="en-US" sz="2800" dirty="0" err="1">
                <a:cs typeface="Helvetica" pitchFamily="34"/>
              </a:rPr>
              <a:t>Machery</a:t>
            </a:r>
            <a:r>
              <a:rPr lang="en-US" sz="2800" dirty="0">
                <a:cs typeface="Helvetica" pitchFamily="34"/>
              </a:rPr>
              <a:t> 2017)</a:t>
            </a:r>
          </a:p>
          <a:p>
            <a:pPr lvl="1"/>
            <a:r>
              <a:rPr lang="en-US" sz="2400" dirty="0">
                <a:cs typeface="Helvetica" pitchFamily="34"/>
              </a:rPr>
              <a:t>Intuitions do not track modal facts, there’s no requirement for their reliability</a:t>
            </a:r>
          </a:p>
          <a:p>
            <a:endParaRPr lang="en-US" sz="2800" dirty="0">
              <a:cs typeface="Helvetica" pitchFamily="34"/>
            </a:endParaRPr>
          </a:p>
          <a:p>
            <a:r>
              <a:rPr lang="en-US" sz="2800" noProof="0" dirty="0">
                <a:cs typeface="Helvetica" pitchFamily="34"/>
              </a:rPr>
              <a:t>It perfectly fits the conceptual engineering approach (and generally the </a:t>
            </a:r>
            <a:r>
              <a:rPr lang="en-US" sz="2800" noProof="0" dirty="0" err="1">
                <a:cs typeface="Helvetica" pitchFamily="34"/>
              </a:rPr>
              <a:t>Normativ</a:t>
            </a:r>
            <a:r>
              <a:rPr lang="en-US" sz="2800" dirty="0">
                <a:cs typeface="Helvetica" pitchFamily="34"/>
              </a:rPr>
              <a:t>e Approach</a:t>
            </a:r>
            <a:r>
              <a:rPr lang="en-US" sz="2800" noProof="0" dirty="0">
                <a:cs typeface="Helvetica" pitchFamily="34"/>
              </a:rPr>
              <a:t>)</a:t>
            </a:r>
          </a:p>
          <a:p>
            <a:pPr lvl="1"/>
            <a:r>
              <a:rPr lang="en-US" sz="2400" dirty="0">
                <a:cs typeface="Helvetica" pitchFamily="34"/>
              </a:rPr>
              <a:t>Overcoming problems with semantic externalism</a:t>
            </a:r>
          </a:p>
          <a:p>
            <a:pPr lvl="1"/>
            <a:r>
              <a:rPr lang="en-US" sz="2400" dirty="0">
                <a:cs typeface="Helvetica" pitchFamily="34"/>
              </a:rPr>
              <a:t>Explaining nicely the dialectics of philosophy</a:t>
            </a:r>
            <a:endParaRPr lang="en-US" sz="2400" noProof="0" dirty="0">
              <a:cs typeface="Helvetica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483914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E652-0AD6-336E-B43E-9BF1820F5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E3255A-D4C8-078F-6EEF-91873EADD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C41E9C-90EC-7236-1CE5-BD51D4E14BB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4800" dirty="0"/>
          </a:p>
          <a:p>
            <a:pPr marL="0" indent="0" algn="ctr">
              <a:buNone/>
            </a:pPr>
            <a:endParaRPr lang="pl-PL" sz="4800" dirty="0"/>
          </a:p>
          <a:p>
            <a:pPr marL="0" indent="0" algn="ctr">
              <a:buNone/>
            </a:pPr>
            <a:endParaRPr lang="pl-PL" sz="4800" dirty="0"/>
          </a:p>
          <a:p>
            <a:pPr marL="914400" indent="-914400">
              <a:buFont typeface="+mj-lt"/>
              <a:buAutoNum type="arabicPeriod" startAt="2"/>
            </a:pPr>
            <a:r>
              <a:rPr lang="en-US" sz="4800" dirty="0"/>
              <a:t>The Discovery Challenge</a:t>
            </a:r>
          </a:p>
        </p:txBody>
      </p:sp>
    </p:spTree>
    <p:extLst>
      <p:ext uri="{BB962C8B-B14F-4D97-AF65-F5344CB8AC3E}">
        <p14:creationId xmlns:p14="http://schemas.microsoft.com/office/powerpoint/2010/main" val="4011336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89A03C-8DC6-A65D-4B1E-7387665B4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latin typeface="+mn-lt"/>
              </a:rPr>
              <a:t>The argument from the </a:t>
            </a:r>
            <a:r>
              <a:rPr lang="pl-PL" dirty="0" err="1">
                <a:latin typeface="+mn-lt"/>
              </a:rPr>
              <a:t>need</a:t>
            </a:r>
            <a:r>
              <a:rPr lang="pl-PL" dirty="0">
                <a:latin typeface="+mn-lt"/>
              </a:rPr>
              <a:t> of </a:t>
            </a:r>
            <a:r>
              <a:rPr lang="pl-PL" dirty="0" err="1">
                <a:latin typeface="+mn-lt"/>
              </a:rPr>
              <a:t>conceptual</a:t>
            </a:r>
            <a:r>
              <a:rPr lang="pl-PL" dirty="0">
                <a:latin typeface="+mn-lt"/>
              </a:rPr>
              <a:t> engineering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5620D0-80A3-588F-3ED6-B15B48BDBE8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/>
          </a:bodyPr>
          <a:lstStyle/>
          <a:p>
            <a:pPr lvl="1"/>
            <a:r>
              <a:rPr lang="en-US" sz="3200" dirty="0"/>
              <a:t>Sometimes we argue for modal claims because we argue for adopting certain semantic rules that are at force</a:t>
            </a:r>
            <a:endParaRPr lang="pl-PL" sz="4000" dirty="0"/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But sometimes, we argue for </a:t>
            </a:r>
            <a:r>
              <a:rPr lang="en-US" sz="3200" b="1" dirty="0"/>
              <a:t>changing rules</a:t>
            </a:r>
            <a:r>
              <a:rPr lang="en-US" sz="3200" dirty="0"/>
              <a:t>, and </a:t>
            </a:r>
            <a:r>
              <a:rPr lang="en-US" sz="3200" u="sng" dirty="0"/>
              <a:t>we should do so</a:t>
            </a:r>
            <a:r>
              <a:rPr lang="en-US" sz="3200" dirty="0"/>
              <a:t> (Sękowski 2024; Thomasson 2025)</a:t>
            </a:r>
            <a:endParaRPr lang="pl-PL" sz="4000" dirty="0"/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At some stage the new rule is not given indirectly (by pointing out the function that the concept should fulfill), but directly: we are referring just to the new rule</a:t>
            </a:r>
            <a:endParaRPr lang="pl-PL" sz="4000" dirty="0"/>
          </a:p>
          <a:p>
            <a:pPr marL="0" indent="0">
              <a:buNone/>
            </a:pPr>
            <a:endParaRPr lang="en-US" sz="3600" u="sng" dirty="0"/>
          </a:p>
          <a:p>
            <a:pPr marL="0" indent="0">
              <a:buNone/>
            </a:pPr>
            <a:r>
              <a:rPr lang="en-US" sz="3600" u="sng" dirty="0"/>
              <a:t>In order to provide an argument for a change, we need to, at first, get to know </a:t>
            </a:r>
            <a:r>
              <a:rPr lang="en-US" sz="3600" b="1" u="sng" dirty="0"/>
              <a:t>the possible new rule </a:t>
            </a:r>
            <a:r>
              <a:rPr lang="en-US" sz="3600" u="sng" dirty="0"/>
              <a:t>which adopting we are arguing for</a:t>
            </a:r>
            <a:r>
              <a:rPr lang="pl-PL" sz="3600" dirty="0"/>
              <a:t> </a:t>
            </a:r>
            <a:endParaRPr lang="pl-PL" sz="8800" dirty="0">
              <a:cs typeface="Helvetica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65133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9F9C-74FA-2301-836C-987C42B77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C68FEB-AEB2-4513-0AA5-931E99621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+mn-lt"/>
              </a:rPr>
              <a:t>The argument from the </a:t>
            </a:r>
            <a:r>
              <a:rPr lang="pl-PL" dirty="0" err="1">
                <a:latin typeface="+mn-lt"/>
              </a:rPr>
              <a:t>importance</a:t>
            </a:r>
            <a:r>
              <a:rPr lang="pl-PL" dirty="0">
                <a:latin typeface="+mn-lt"/>
              </a:rPr>
              <a:t> of </a:t>
            </a:r>
            <a:r>
              <a:rPr lang="pl-PL" dirty="0" err="1">
                <a:latin typeface="+mn-lt"/>
              </a:rPr>
              <a:t>cases</a:t>
            </a:r>
            <a:endParaRPr lang="en-US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6C3F19-C67A-B568-0557-2687EA01F7F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9752" y="1814647"/>
            <a:ext cx="11704320" cy="7322237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4000" dirty="0"/>
              <a:t>The method of cases might be understood as providing reasons to adopt certain normative constraints (Andow 2020; Sękowski 2024)</a:t>
            </a:r>
            <a:endParaRPr lang="pl-PL" sz="4800" dirty="0"/>
          </a:p>
          <a:p>
            <a:pPr marL="0" indent="0">
              <a:buNone/>
            </a:pPr>
            <a:r>
              <a:rPr lang="en-US" sz="4000" dirty="0"/>
              <a:t> </a:t>
            </a:r>
            <a:endParaRPr lang="pl-PL" sz="4800" dirty="0"/>
          </a:p>
          <a:p>
            <a:pPr marL="390138" lvl="1" indent="0">
              <a:buNone/>
            </a:pPr>
            <a:r>
              <a:rPr lang="en-US" sz="3600" dirty="0"/>
              <a:t>…but what role do cases serve? </a:t>
            </a:r>
            <a:endParaRPr lang="en-US" sz="4000" dirty="0"/>
          </a:p>
          <a:p>
            <a:pPr lvl="1"/>
            <a:r>
              <a:rPr lang="en-US" sz="3600" dirty="0"/>
              <a:t>These cases are quite important for the arguments!</a:t>
            </a:r>
            <a:endParaRPr lang="pl-PL" sz="4400" dirty="0"/>
          </a:p>
          <a:p>
            <a:pPr marL="0" indent="0">
              <a:buNone/>
            </a:pPr>
            <a:r>
              <a:rPr lang="en-US" sz="4000" dirty="0"/>
              <a:t> </a:t>
            </a:r>
            <a:endParaRPr lang="pl-PL" sz="4800" dirty="0"/>
          </a:p>
          <a:p>
            <a:pPr lvl="0"/>
            <a:r>
              <a:rPr lang="en-US" sz="4000" dirty="0"/>
              <a:t>The question is: </a:t>
            </a:r>
            <a:r>
              <a:rPr lang="en-US" sz="4000" b="1" dirty="0"/>
              <a:t>what kind of reason might justify the importance of these examples?</a:t>
            </a:r>
            <a:endParaRPr lang="pl-PL" sz="4800" b="1" dirty="0"/>
          </a:p>
          <a:p>
            <a:pPr marL="0" indent="0">
              <a:buNone/>
            </a:pPr>
            <a:r>
              <a:rPr lang="en-US" sz="4000" dirty="0"/>
              <a:t> </a:t>
            </a:r>
            <a:endParaRPr lang="pl-PL" sz="4800" dirty="0"/>
          </a:p>
          <a:p>
            <a:pPr lvl="1"/>
            <a:r>
              <a:rPr lang="en-US" sz="3600" u="sng" dirty="0"/>
              <a:t>My hypothesis: </a:t>
            </a:r>
            <a:r>
              <a:rPr lang="en-US" sz="3600" dirty="0"/>
              <a:t>within the method of cases, we are trying to SHOW the new rule to people, and then argue for adopting it or revising</a:t>
            </a:r>
            <a:endParaRPr lang="pl-PL" sz="4400" dirty="0"/>
          </a:p>
          <a:p>
            <a:pPr marL="0" indent="0">
              <a:buNone/>
            </a:pPr>
            <a:r>
              <a:rPr lang="en-US" sz="4000" dirty="0"/>
              <a:t> </a:t>
            </a:r>
            <a:endParaRPr lang="pl-PL" sz="4800" dirty="0"/>
          </a:p>
          <a:p>
            <a:r>
              <a:rPr lang="en-US" sz="4000" dirty="0"/>
              <a:t>Therefore: what is epistemologically done is partly grasping the new rule in order to follow it (or to modify or ameliorate it)?</a:t>
            </a:r>
            <a:endParaRPr lang="pl-PL" sz="4800" dirty="0"/>
          </a:p>
        </p:txBody>
      </p:sp>
    </p:spTree>
    <p:extLst>
      <p:ext uri="{BB962C8B-B14F-4D97-AF65-F5344CB8AC3E}">
        <p14:creationId xmlns:p14="http://schemas.microsoft.com/office/powerpoint/2010/main" val="11776552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czątek">
  <a:themeElements>
    <a:clrScheme name="Począte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12884</TotalTime>
  <Words>1929</Words>
  <Application>Microsoft Macintosh PowerPoint</Application>
  <PresentationFormat>Niestandardowy</PresentationFormat>
  <Paragraphs>194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9" baseType="lpstr">
      <vt:lpstr>Bookman Old Style</vt:lpstr>
      <vt:lpstr>Gill Sans MT</vt:lpstr>
      <vt:lpstr>Helvetica</vt:lpstr>
      <vt:lpstr>Helvetica Neue</vt:lpstr>
      <vt:lpstr>Wingdings</vt:lpstr>
      <vt:lpstr>Wingdings 3</vt:lpstr>
      <vt:lpstr>Początek</vt:lpstr>
      <vt:lpstr>Modal Normativism Essentialised</vt:lpstr>
      <vt:lpstr>Plan</vt:lpstr>
      <vt:lpstr>Prezentacja programu PowerPoint</vt:lpstr>
      <vt:lpstr>Modal Normativism</vt:lpstr>
      <vt:lpstr>Modal Normativism</vt:lpstr>
      <vt:lpstr>Epistemological advanced of modal normativism</vt:lpstr>
      <vt:lpstr>Prezentacja programu PowerPoint</vt:lpstr>
      <vt:lpstr>The argument from the need of conceptual engineering</vt:lpstr>
      <vt:lpstr>The argument from the importance of cases</vt:lpstr>
      <vt:lpstr>Lowe on essence and the Discovery Challenge</vt:lpstr>
      <vt:lpstr>Lowe on essence and the Discovery Challenge</vt:lpstr>
      <vt:lpstr>Prezentacja programu PowerPoint</vt:lpstr>
      <vt:lpstr>Essential claims in modal normativism</vt:lpstr>
      <vt:lpstr>Essential claims in modal normativism</vt:lpstr>
      <vt:lpstr>Essential claims in modal normativism</vt:lpstr>
      <vt:lpstr>Lowe (and modal normativism) on essence</vt:lpstr>
      <vt:lpstr>Lowe (and modal normativism) on essence</vt:lpstr>
      <vt:lpstr>Prezentacja programu PowerPoint</vt:lpstr>
      <vt:lpstr>Knowledge of essence within modal normativism?</vt:lpstr>
      <vt:lpstr>Overcoming the Discovery Challenge</vt:lpstr>
      <vt:lpstr>Thanks for listening!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 there non-Factual Facts?</dc:title>
  <dc:creator>Adrian Ziółkowski</dc:creator>
  <cp:lastModifiedBy>Krzysztof Sękowski</cp:lastModifiedBy>
  <cp:revision>380</cp:revision>
  <dcterms:modified xsi:type="dcterms:W3CDTF">2025-05-27T11:04:50Z</dcterms:modified>
</cp:coreProperties>
</file>