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8" r:id="rId4"/>
    <p:sldId id="260" r:id="rId5"/>
    <p:sldId id="274" r:id="rId6"/>
    <p:sldId id="257" r:id="rId7"/>
    <p:sldId id="273" r:id="rId8"/>
    <p:sldId id="265" r:id="rId9"/>
    <p:sldId id="261" r:id="rId10"/>
    <p:sldId id="264" r:id="rId11"/>
    <p:sldId id="262" r:id="rId12"/>
    <p:sldId id="263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340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13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453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59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59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66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952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030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82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DC3E72-9906-485B-93D8-F30836731FFF}" type="datetimeFigureOut">
              <a:rPr lang="sk-SK" smtClean="0"/>
              <a:t>28. 10. 2021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483A97-311F-4B47-A1F1-AF7887C36771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61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issn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vLMMUq0_F3vedYSTT_IWhSvNIVlHU73L" TargetMode="External"/><Relationship Id="rId2" Type="http://schemas.openxmlformats.org/officeDocument/2006/relationships/hyperlink" Target="https://doaj.org/apply/se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doktorova@savba.s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ka.dzimova@savba.s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vLMMUq0_F3vedYSTT_IWhSvNIVlHU73L" TargetMode="External"/><Relationship Id="rId2" Type="http://schemas.openxmlformats.org/officeDocument/2006/relationships/hyperlink" Target="https://doaj.org/account/login?redirected=app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07F2154-2EB1-4EC1-ADE3-769B8800A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sk-SK" sz="5000" dirty="0"/>
              <a:t/>
            </a:r>
            <a:br>
              <a:rPr lang="sk-SK" sz="5000" dirty="0"/>
            </a:br>
            <a:r>
              <a:rPr lang="sk-SK" sz="5000" dirty="0"/>
              <a:t/>
            </a:r>
            <a:br>
              <a:rPr lang="sk-SK" sz="5000" dirty="0"/>
            </a:br>
            <a:r>
              <a:rPr lang="en-US" sz="5000" b="1" dirty="0"/>
              <a:t>Directory of Open Access Journals</a:t>
            </a:r>
            <a:endParaRPr lang="sk-SK" sz="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6B0A68-E131-45B8-B380-7004F68725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CA7D3C8C-EF13-468E-AB53-E1A7AC7AC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0" y="1531567"/>
            <a:ext cx="2784700" cy="9885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6EF186-B24E-406C-A55D-71710BCAC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DBA10D-950B-47C3-A1A9-82B8A436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897387"/>
            <a:ext cx="3057906" cy="20863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344B658A-8937-4983-BD7E-A807E4C6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5" y="407124"/>
            <a:ext cx="5645283" cy="184567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F749521-D346-45DF-82C9-CC8178058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3"/>
          <a:stretch/>
        </p:blipFill>
        <p:spPr>
          <a:xfrm>
            <a:off x="3664752" y="3370946"/>
            <a:ext cx="2295082" cy="16929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1E791A0-9B09-4DC2-BE8B-49F6BEE0E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9F7E734-0734-4CD3-9854-9D73E4243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0D4B88F-9ED4-46A8-8F5D-FD5E48A64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08227" y="4557085"/>
            <a:ext cx="4829101" cy="1238616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Lenka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Džimová</a:t>
            </a:r>
            <a:endParaRPr lang="sk-SK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Ústredná knižnica SAV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xmlns="" id="{6CA8FC34-1A1A-47F1-A6A3-F932E0BD916F}"/>
              </a:ext>
            </a:extLst>
          </p:cNvPr>
          <p:cNvSpPr txBox="1">
            <a:spLocks/>
          </p:cNvSpPr>
          <p:nvPr/>
        </p:nvSpPr>
        <p:spPr>
          <a:xfrm>
            <a:off x="334517" y="3846771"/>
            <a:ext cx="3057906" cy="2254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smtClean="0"/>
              <a:t>28.10.2021</a:t>
            </a:r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Informačný deň o </a:t>
            </a:r>
            <a:r>
              <a:rPr lang="sk-SK" sz="2000" b="1" dirty="0" err="1"/>
              <a:t>open</a:t>
            </a:r>
            <a:r>
              <a:rPr lang="sk-SK" sz="2000" b="1" dirty="0"/>
              <a:t> </a:t>
            </a:r>
            <a:r>
              <a:rPr lang="sk-SK" sz="2000" b="1" dirty="0" err="1"/>
              <a:t>access</a:t>
            </a:r>
            <a:r>
              <a:rPr lang="sk-SK" sz="2000" b="1" dirty="0"/>
              <a:t> </a:t>
            </a:r>
          </a:p>
          <a:p>
            <a:endParaRPr lang="sk-SK" sz="5000" dirty="0"/>
          </a:p>
        </p:txBody>
      </p:sp>
    </p:spTree>
    <p:extLst>
      <p:ext uri="{BB962C8B-B14F-4D97-AF65-F5344CB8AC3E}">
        <p14:creationId xmlns:p14="http://schemas.microsoft.com/office/powerpoint/2010/main" val="10786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Informácie, ktoré musia byť ľahko dostupné z domovskej stránky časopisu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812632" y="2150534"/>
            <a:ext cx="5494421" cy="3718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Autorské poplatky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všetky poplatky, ktoré môžu byť autorovi účtované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ak časopis nemá žiadne poplatky, musí to byť uvedené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Kontaktné údaje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kontaktné údaje musia obsahovať skutočné meno a e -mailovú adresu časopisu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krajina v prihláške a na webovej stránke časopisu musí byť zhodná s tou, v ktorej je vydavateľ registrovaný a vykonáva svoje obchodné činnosti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1047770" y="19981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200170" y="21505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Politika otvoreného prístupu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Ciele a rozsah pôsobnosti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Redakčná rada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Pokyny pre autorov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Redakčný proces (</a:t>
            </a:r>
            <a:r>
              <a:rPr lang="sk-SK" dirty="0" err="1"/>
              <a:t>peer</a:t>
            </a:r>
            <a:r>
              <a:rPr lang="sk-SK" dirty="0"/>
              <a:t> </a:t>
            </a:r>
            <a:r>
              <a:rPr lang="sk-SK" dirty="0" err="1"/>
              <a:t>review</a:t>
            </a:r>
            <a:r>
              <a:rPr lang="sk-SK" dirty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Licenčné podmienky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Podmienky pre autorské práva </a:t>
            </a:r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30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Základné kritériá pre vstup do DOAJ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4"/>
            <a:ext cx="925928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1047770" y="19981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200170" y="21505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sk-SK" sz="2800" b="1" dirty="0"/>
              <a:t>časopis musí mať aspoň jedno ISSN </a:t>
            </a:r>
            <a:r>
              <a:rPr lang="sk-SK" sz="2800" dirty="0"/>
              <a:t>(medzinárodné štandardné sériové číslo)</a:t>
            </a:r>
            <a:r>
              <a:rPr lang="sk-SK" sz="2800" b="1" dirty="0"/>
              <a:t> registrované v medzinárodnej agentúre </a:t>
            </a:r>
            <a:r>
              <a:rPr lang="sk-SK" sz="2800" u="sng" dirty="0">
                <a:hlinkClick r:id="rId3"/>
              </a:rPr>
              <a:t>https://portal.issn.org/</a:t>
            </a:r>
            <a:r>
              <a:rPr lang="sk-SK" sz="2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ak existuje časopis v tlačenej aj online podobe, má mať ISSN pre obe verzie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ISSN musí byť uvedené na webe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názov časopisu v prihláške a na webe sa musí zhodovať s názvom na stránke issn.org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78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Základné kritériá pre vstup do DOAJ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4"/>
            <a:ext cx="925928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časopis musí mať redaktora a redakčnú radu uvedenú na webovej stránke spolu s afiliáciami všetkých členov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všetky články musia pred publikáciou prejsť recenzným konaním: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600" dirty="0"/>
              <a:t>na webe musí byť jasne uvedený typ recenzného konania spolu s detailnými informáciami o jeho priebehu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i="1" dirty="0"/>
              <a:t>odporúča sa používanie služby na kontrolu plagiátorstva </a:t>
            </a:r>
            <a:r>
              <a:rPr lang="sk-SK" sz="2800" dirty="0"/>
              <a:t>(nie je však podmienkou) 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1047770" y="19981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44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Základné kritériá pre vstup do DOAJ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4"/>
            <a:ext cx="9259283" cy="40233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k-SK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Licenčné podmienky na používania a opätovné používanie publikovaného obsahu musia byť jasne uvedené na webovej stránke časopisu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DOAJ na tieto účely odporúča používanie licencií </a:t>
            </a:r>
            <a:r>
              <a:rPr lang="sk-SK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sk-S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 časopis nepoužíva licencie </a:t>
            </a:r>
            <a:r>
              <a:rPr lang="sk-SK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sk-S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sk-S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mal by uplatňovať podobné licenčné podmienky -  je veľmi dôležité, aby tieto podmienky boli jasne definované</a:t>
            </a:r>
            <a:endParaRPr lang="sk-SK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Podmienky pre autorské práva uplatňované na publikovaný obsah musia byť jasne uvedené a oddelené od autorských práv na webovú stránku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autorské práva nesmú odporovať licenčným podmienkam alebo podmienkam v politike otvoreného prístupu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nie je vhodné na akýkoľvek obsah v otvorenom prístupe uplatňovať informáciu „Všetky práva vyhradené“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1047770" y="19981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4783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k-SK" b="1" dirty="0"/>
              <a:t>DOAJ </a:t>
            </a:r>
            <a:r>
              <a:rPr lang="sk-SK" b="1" dirty="0" err="1"/>
              <a:t>Seal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Označenie DOAJ </a:t>
            </a:r>
            <a:r>
              <a:rPr lang="sk-SK" sz="1800" dirty="0" err="1"/>
              <a:t>Seal</a:t>
            </a:r>
            <a:r>
              <a:rPr lang="sk-SK" sz="1800" dirty="0"/>
              <a:t> („pečate DOAJ“) môže byť udelené časopisom, ktoré dodržiavajú osvedčené </a:t>
            </a:r>
            <a:r>
              <a:rPr lang="sk-SK" sz="1800"/>
              <a:t>postupy </a:t>
            </a:r>
            <a:r>
              <a:rPr lang="sk-SK" sz="1800" smtClean="0"/>
              <a:t>pri </a:t>
            </a:r>
            <a:r>
              <a:rPr lang="sk-SK" sz="1800" dirty="0"/>
              <a:t>publikovaní v OA.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Približne len 10 % časopisov indexovaných v DOAJ má toto označenie - zahrnutie časopisu do databázy nie je podmienené získaním DOAJ </a:t>
            </a:r>
            <a:r>
              <a:rPr lang="sk-SK" sz="1800" dirty="0" err="1"/>
              <a:t>Seal</a:t>
            </a: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Na získanie označenia DOAJ </a:t>
            </a:r>
            <a:r>
              <a:rPr lang="sk-SK" sz="1800" dirty="0" err="1"/>
              <a:t>Seal</a:t>
            </a:r>
            <a:r>
              <a:rPr lang="sk-SK" sz="1800" dirty="0"/>
              <a:t>, musí časopis spĺňať sedem kritérií, ktoré sa týkajú osvedčených postupov v dlhodobom uchovávaní, používania trvalých identifikátorov, </a:t>
            </a:r>
            <a:r>
              <a:rPr lang="sk-SK" sz="1800" dirty="0" err="1"/>
              <a:t>vyhľadateľnosti</a:t>
            </a:r>
            <a:r>
              <a:rPr lang="sk-SK" sz="1800" dirty="0"/>
              <a:t>, politiky opätovného použitia a autorských práv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Viac o DOAJ </a:t>
            </a:r>
            <a:r>
              <a:rPr lang="sk-SK" sz="1800" dirty="0" err="1"/>
              <a:t>Seal</a:t>
            </a:r>
            <a:r>
              <a:rPr lang="sk-SK" sz="1800" dirty="0"/>
              <a:t>: </a:t>
            </a:r>
            <a:r>
              <a:rPr lang="sk-SK" sz="1800" dirty="0">
                <a:hlinkClick r:id="rId2"/>
              </a:rPr>
              <a:t>https://doaj.org/apply/seal/</a:t>
            </a:r>
            <a:endParaRPr lang="sk-SK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400" dirty="0"/>
              <a:t>Slovenský preklad: </a:t>
            </a:r>
            <a:r>
              <a:rPr lang="sk-SK" sz="1400" dirty="0">
                <a:hlinkClick r:id="rId3"/>
              </a:rPr>
              <a:t>https://drive.google.com/drive/folders/1vLMMUq0_F3vedYSTT_IWhSvNIVlHU73L</a:t>
            </a:r>
            <a:endParaRPr lang="sk-SK" sz="14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1500" dirty="0"/>
          </a:p>
          <a:p>
            <a:pPr>
              <a:buFont typeface="Arial" panose="020B0604020202020204" pitchFamily="34" charset="0"/>
              <a:buChar char="•"/>
            </a:pPr>
            <a:endParaRPr lang="sk-SK" sz="1500" dirty="0"/>
          </a:p>
          <a:p>
            <a:pPr>
              <a:buFont typeface="Arial" panose="020B0604020202020204" pitchFamily="34" charset="0"/>
              <a:buChar char="•"/>
            </a:pPr>
            <a:endParaRPr lang="sk-SK" sz="1500" dirty="0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xmlns="" id="{70E8DE8B-89DD-4906-BE56-F33332713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282382"/>
            <a:ext cx="3872541" cy="3311022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1047770" y="19981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sk-SK" sz="2800" dirty="0"/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xmlns="" id="{82866A79-70C0-432E-997F-86D952F18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1828589"/>
            <a:ext cx="3810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8934DCB5-4EBA-43FD-9170-D6ABAA36D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2308131"/>
            <a:ext cx="5451627" cy="192169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dirty="0"/>
              <a:t>Ďakujem za pozornosť.</a:t>
            </a:r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r>
              <a:rPr lang="sk-SK" sz="2800" dirty="0"/>
              <a:t>Mgr. Lenka </a:t>
            </a:r>
            <a:r>
              <a:rPr lang="sk-SK" sz="2800" dirty="0" err="1"/>
              <a:t>Džimová</a:t>
            </a:r>
            <a:endParaRPr lang="sk-SK" sz="2800" dirty="0"/>
          </a:p>
          <a:p>
            <a:pPr marL="0" indent="0">
              <a:spcBef>
                <a:spcPts val="0"/>
              </a:spcBef>
              <a:buNone/>
            </a:pPr>
            <a:r>
              <a:rPr lang="sk-SK" sz="2800" dirty="0"/>
              <a:t>Odbor podpory vedy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800" dirty="0"/>
              <a:t>Ústredná knižnica SAV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800" dirty="0" err="1"/>
              <a:t>Klemensova</a:t>
            </a:r>
            <a:r>
              <a:rPr lang="sk-SK" sz="2800" dirty="0"/>
              <a:t> 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800" dirty="0"/>
              <a:t>814 67 Bratislava</a:t>
            </a:r>
          </a:p>
          <a:p>
            <a:pPr marL="0" indent="0">
              <a:buNone/>
            </a:pPr>
            <a:r>
              <a:rPr lang="sk-SK" sz="2800" dirty="0">
                <a:hlinkClick r:id="rId3"/>
              </a:rPr>
              <a:t>l</a:t>
            </a:r>
            <a:r>
              <a:rPr lang="sk-SK" sz="2800" dirty="0">
                <a:hlinkClick r:id="rId4"/>
              </a:rPr>
              <a:t>enka.dzimova@savba.sk</a:t>
            </a:r>
            <a:endParaRPr lang="sk-SK" sz="28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Čo je DOAJ?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4"/>
            <a:ext cx="944238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800" dirty="0"/>
              <a:t>Databáza časopisov vychádzajúcich (plne) v režime OA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/>
              <a:t>Vedecká, medzinárodná, multidisciplinárna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 err="1"/>
              <a:t>Komunitne</a:t>
            </a:r>
            <a:r>
              <a:rPr lang="sk-SK" sz="2800" dirty="0"/>
              <a:t> budovaná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/>
              <a:t>Exkluzívna a kontrolovaná </a:t>
            </a:r>
          </a:p>
          <a:p>
            <a:pPr marL="932688" lvl="2" indent="-457200"/>
            <a:r>
              <a:rPr lang="sk-SK" sz="2200" dirty="0"/>
              <a:t>(registrácia časopisu je podmienená splnením viacerých kritérií)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/>
              <a:t>Funguje od roku 2003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/>
              <a:t>Obsahuje viac ako 16 500 OA časopisov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Poslanie DOAJ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45734"/>
            <a:ext cx="9240473" cy="4023360"/>
          </a:xfrm>
        </p:spPr>
        <p:txBody>
          <a:bodyPr/>
          <a:lstStyle/>
          <a:p>
            <a:r>
              <a:rPr lang="sk-SK" sz="2800" dirty="0">
                <a:solidFill>
                  <a:schemeClr val="tx1"/>
                </a:solidFill>
              </a:rPr>
              <a:t>Poslaním DOAJ je zvýšiť viditeľnosť, prístupnosť, reputáciu a využívanie recenzovaných vedecko-výskumných časopisov s otvoreným prístupom.</a:t>
            </a:r>
          </a:p>
          <a:p>
            <a:pPr lvl="1"/>
            <a:r>
              <a:rPr lang="sk-SK" sz="2600" dirty="0">
                <a:solidFill>
                  <a:schemeClr val="tx1"/>
                </a:solidFill>
              </a:rPr>
              <a:t>Celosvetovo, bez ohľadu na vednú disciplínu, geografický pôvod (krajinu) alebo jazyk.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Prečo sa snažiť o indexovanie v DOAJ?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45734"/>
            <a:ext cx="944238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800" dirty="0"/>
              <a:t>Reputácia a význam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/>
              <a:t>Štandardy a osvedčené postupy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/>
              <a:t>Súlad s podmienkami poskytovateľov finančných príspevkov (grantov)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 err="1"/>
              <a:t>Nájditeľnosť</a:t>
            </a:r>
            <a:r>
              <a:rPr lang="sk-SK" sz="2800" dirty="0"/>
              <a:t> a viditeľnosť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dirty="0"/>
              <a:t>Medzinárodné pokrytie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t="10794" r="750" b="4127"/>
          <a:stretch/>
        </p:blipFill>
        <p:spPr>
          <a:xfrm>
            <a:off x="91440" y="190809"/>
            <a:ext cx="12100560" cy="5834744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6677856" y="1606881"/>
            <a:ext cx="177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https://doaj.org/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69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45" y="179511"/>
            <a:ext cx="8895217" cy="1559130"/>
          </a:xfrm>
        </p:spPr>
        <p:txBody>
          <a:bodyPr/>
          <a:lstStyle/>
          <a:p>
            <a:r>
              <a:rPr lang="sk-SK" b="1" dirty="0"/>
              <a:t>Kritéria DOAJ pre vstup časopisu do databázy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3"/>
            <a:ext cx="9259283" cy="430793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800" b="1" dirty="0"/>
              <a:t>Základné údaje o časopise </a:t>
            </a:r>
            <a:r>
              <a:rPr lang="sk-SK" sz="2800" dirty="0"/>
              <a:t>(</a:t>
            </a:r>
            <a:r>
              <a:rPr lang="sk-SK" sz="2800" dirty="0" err="1"/>
              <a:t>Basic</a:t>
            </a:r>
            <a:r>
              <a:rPr lang="sk-SK" sz="2800" dirty="0"/>
              <a:t> </a:t>
            </a:r>
            <a:r>
              <a:rPr lang="sk-SK" sz="2800" dirty="0" err="1"/>
              <a:t>Journal</a:t>
            </a:r>
            <a:r>
              <a:rPr lang="sk-SK" sz="2800" dirty="0"/>
              <a:t> </a:t>
            </a:r>
            <a:r>
              <a:rPr lang="sk-SK" sz="2800" dirty="0" err="1"/>
              <a:t>Information</a:t>
            </a:r>
            <a:r>
              <a:rPr lang="sk-SK" sz="2800" dirty="0"/>
              <a:t>) – otázky   1 – 35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b="1" dirty="0"/>
              <a:t>Kvalita a transparentnosť redakčnej rady </a:t>
            </a:r>
            <a:r>
              <a:rPr lang="sk-SK" sz="2800" dirty="0"/>
              <a:t>(</a:t>
            </a:r>
            <a:r>
              <a:rPr lang="sk-SK" sz="2800" dirty="0" err="1"/>
              <a:t>Quality</a:t>
            </a:r>
            <a:r>
              <a:rPr lang="sk-SK" sz="2800" dirty="0"/>
              <a:t> and </a:t>
            </a:r>
            <a:r>
              <a:rPr lang="sk-SK" sz="2800" dirty="0" err="1"/>
              <a:t>Transparency</a:t>
            </a:r>
            <a:r>
              <a:rPr lang="sk-SK" sz="2800" dirty="0"/>
              <a:t> of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Editorial</a:t>
            </a:r>
            <a:r>
              <a:rPr lang="sk-SK" sz="2800" dirty="0"/>
              <a:t> </a:t>
            </a:r>
            <a:r>
              <a:rPr lang="sk-SK" sz="2800" dirty="0" err="1"/>
              <a:t>Board</a:t>
            </a:r>
            <a:r>
              <a:rPr lang="sk-SK" sz="2800" dirty="0"/>
              <a:t> </a:t>
            </a:r>
            <a:r>
              <a:rPr lang="sk-SK" sz="2800" dirty="0" err="1"/>
              <a:t>Process</a:t>
            </a:r>
            <a:r>
              <a:rPr lang="sk-SK" sz="2800" dirty="0"/>
              <a:t>) – otázky 36 – 43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b="1" dirty="0"/>
              <a:t>Otvorenosť časopisu </a:t>
            </a:r>
            <a:r>
              <a:rPr lang="sk-SK" sz="2800" dirty="0"/>
              <a:t>(</a:t>
            </a:r>
            <a:r>
              <a:rPr lang="sk-SK" sz="2800" dirty="0" err="1"/>
              <a:t>How</a:t>
            </a:r>
            <a:r>
              <a:rPr lang="sk-SK" sz="2800" dirty="0"/>
              <a:t> </a:t>
            </a:r>
            <a:r>
              <a:rPr lang="sk-SK" sz="2800" dirty="0" err="1"/>
              <a:t>Open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Journal</a:t>
            </a:r>
            <a:r>
              <a:rPr lang="sk-SK" sz="2800" dirty="0"/>
              <a:t>) – otázka 44.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b="1" dirty="0" err="1"/>
              <a:t>Licencovanie</a:t>
            </a:r>
            <a:r>
              <a:rPr lang="sk-SK" sz="2800" b="1" dirty="0"/>
              <a:t> obsahu </a:t>
            </a:r>
            <a:r>
              <a:rPr lang="sk-SK" sz="2800" dirty="0"/>
              <a:t>(</a:t>
            </a:r>
            <a:r>
              <a:rPr lang="sk-SK" sz="2800" dirty="0" err="1"/>
              <a:t>Content</a:t>
            </a:r>
            <a:r>
              <a:rPr lang="sk-SK" sz="2800" dirty="0"/>
              <a:t> </a:t>
            </a:r>
            <a:r>
              <a:rPr lang="sk-SK" sz="2800" dirty="0" err="1"/>
              <a:t>Licensing</a:t>
            </a:r>
            <a:r>
              <a:rPr lang="sk-SK" sz="2800" dirty="0"/>
              <a:t>) – otázky 45 – 51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b="1" dirty="0"/>
              <a:t>Autorské práva a povolenia </a:t>
            </a:r>
            <a:r>
              <a:rPr lang="sk-SK" sz="2800" dirty="0"/>
              <a:t>(Copyright and </a:t>
            </a:r>
            <a:r>
              <a:rPr lang="sk-SK" sz="2800" dirty="0" err="1"/>
              <a:t>Permissions</a:t>
            </a:r>
            <a:r>
              <a:rPr lang="sk-SK" sz="2800" dirty="0"/>
              <a:t>) – otázky 52 – 55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800" b="1" dirty="0"/>
              <a:t>Informácie o navrhovateľovi </a:t>
            </a:r>
            <a:r>
              <a:rPr lang="sk-SK" sz="2800" dirty="0"/>
              <a:t>(</a:t>
            </a:r>
            <a:r>
              <a:rPr lang="sk-SK" sz="2800" dirty="0" err="1"/>
              <a:t>Information</a:t>
            </a:r>
            <a:r>
              <a:rPr lang="sk-SK" sz="2800" dirty="0"/>
              <a:t> </a:t>
            </a:r>
            <a:r>
              <a:rPr lang="sk-SK" sz="2800" dirty="0" err="1"/>
              <a:t>about</a:t>
            </a:r>
            <a:r>
              <a:rPr lang="sk-SK" sz="2800" dirty="0"/>
              <a:t> </a:t>
            </a:r>
            <a:r>
              <a:rPr lang="sk-SK" sz="2800" dirty="0" err="1"/>
              <a:t>You</a:t>
            </a:r>
            <a:r>
              <a:rPr lang="sk-SK" sz="2800" dirty="0"/>
              <a:t> ) – otázky 56 – 58</a:t>
            </a:r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4373" y="97590"/>
            <a:ext cx="9240473" cy="1690478"/>
          </a:xfrm>
        </p:spPr>
        <p:txBody>
          <a:bodyPr/>
          <a:lstStyle/>
          <a:p>
            <a:r>
              <a:rPr lang="sk-SK" b="1" dirty="0"/>
              <a:t>Kritéria DOAJ pre vstup časopisu do databázy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3"/>
            <a:ext cx="9259283" cy="430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600" b="1" dirty="0">
              <a:hlinkClick r:id="rId2"/>
            </a:endParaRPr>
          </a:p>
          <a:p>
            <a:pPr marL="0" indent="0" algn="ctr">
              <a:buNone/>
            </a:pPr>
            <a:r>
              <a:rPr lang="sk-SK" sz="2600" b="1" dirty="0">
                <a:hlinkClick r:id="rId2"/>
              </a:rPr>
              <a:t>https://doaj.org/account/login?redirected=apply</a:t>
            </a:r>
            <a:endParaRPr lang="sk-SK" sz="2600" b="1" dirty="0"/>
          </a:p>
          <a:p>
            <a:pPr marL="0" indent="0" algn="ctr">
              <a:buNone/>
            </a:pPr>
            <a:endParaRPr lang="sk-SK" sz="2600" b="1" dirty="0"/>
          </a:p>
          <a:p>
            <a:pPr marL="0" indent="0" algn="ctr">
              <a:buNone/>
            </a:pPr>
            <a:r>
              <a:rPr lang="sk-SK" sz="2400" b="1" dirty="0"/>
              <a:t>Slovenský preklad: </a:t>
            </a:r>
            <a:r>
              <a:rPr lang="sk-SK" sz="2400" b="1" dirty="0">
                <a:hlinkClick r:id="rId3"/>
              </a:rPr>
              <a:t>https://drive.google.com/drive/folders/1vLMMUq0_F3vedYSTT_IWhSvNIVlHU73L</a:t>
            </a:r>
            <a:endParaRPr lang="sk-SK" sz="2400" b="1" dirty="0"/>
          </a:p>
          <a:p>
            <a:pPr marL="0" indent="0" algn="ctr">
              <a:buNone/>
            </a:pPr>
            <a:endParaRPr lang="sk-SK" sz="26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Základné kritériá pre vstup do DOAJ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3"/>
            <a:ext cx="9259283" cy="43079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2800" b="1" dirty="0"/>
              <a:t>časopisy sú plne OA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časopis musí obsahovať vyhlásenie o otvorenom prístupe, ktoré naznačuje, že spĺňa definíciu otvoreného prístupu DOAJ</a:t>
            </a:r>
            <a:endParaRPr lang="sk-SK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800" b="1" dirty="0"/>
              <a:t>uverejňovať úplné texty vedeckých a / alebo prehľadových prác na webe bezplatne a bez časového embarga</a:t>
            </a:r>
            <a:r>
              <a:rPr lang="sk-SK" sz="2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minimálne 5 článkov ročne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printová verzia sa môže predávať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b="1" dirty="0"/>
              <a:t>nové časopisy </a:t>
            </a:r>
            <a:r>
              <a:rPr lang="sk-SK" sz="2800" dirty="0"/>
              <a:t>- pred podaním prihlášky musí nový časopis preukázať viac ako ročnú publikačnú históriu alebo že publikoval najmenej 10 článkov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Základné kritériá pre vstup do DOAJ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5370" y="1845734"/>
            <a:ext cx="925928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53" y="1845734"/>
            <a:ext cx="1793287" cy="4474161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1047770" y="1998134"/>
            <a:ext cx="9259283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sk-SK" sz="2800" b="1" dirty="0"/>
              <a:t>časopis musí mať jedinečnú URL adresu, teda vlastnú webovú stránku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informačné stránky časopisu musia byť </a:t>
            </a:r>
            <a:r>
              <a:rPr lang="sk-SK" sz="2200" dirty="0" err="1"/>
              <a:t>vyhľadateľné</a:t>
            </a:r>
            <a:r>
              <a:rPr lang="sk-SK" sz="2200" dirty="0"/>
              <a:t>, ľahko prístupné, aktuálne, prehľadné a relevantné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pod touto adresou URL by sa nemala nachádzať žiadna iná služba alebo produkt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každý článok musí byť k dispozícii ako samostatný, fulltextový článok – jedna jedinečná adresa URL na </a:t>
            </a:r>
            <a:r>
              <a:rPr lang="sk-SK" sz="1900" dirty="0"/>
              <a:t>článok (prípadne </a:t>
            </a:r>
            <a:r>
              <a:rPr lang="sk-SK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aspoň v HTML alebo PDF verzii)</a:t>
            </a:r>
            <a:endParaRPr lang="sk-SK" sz="1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web nemusí byť v angličtine. Ak je stránka k dispozícii vo viacerých jazykoch, poskytnuté informácie musia byť vo všetkých jazykoch rovnaké</a:t>
            </a:r>
            <a:endParaRPr lang="sk-SK" sz="2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800" b="1" dirty="0"/>
              <a:t>všetky potrebné „obchodné informácie“ o časopise</a:t>
            </a:r>
            <a:r>
              <a:rPr lang="sk-SK" sz="2800" dirty="0"/>
              <a:t> </a:t>
            </a:r>
            <a:r>
              <a:rPr lang="sk-SK" sz="2800" dirty="0" err="1"/>
              <a:t>dohľadateľné</a:t>
            </a:r>
            <a:r>
              <a:rPr lang="sk-SK" sz="2800" dirty="0"/>
              <a:t> na webovej stránke časopisu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k-SK" sz="2600" dirty="0"/>
          </a:p>
          <a:p>
            <a:pPr marL="457200" indent="-457200">
              <a:buFont typeface="+mj-lt"/>
              <a:buAutoNum type="arabicPeriod"/>
            </a:pPr>
            <a:endParaRPr lang="sk-SK" sz="2800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6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725</TotalTime>
  <Words>804</Words>
  <Application>Microsoft Office PowerPoint</Application>
  <PresentationFormat>Širokouhlá</PresentationFormat>
  <Paragraphs>102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Retrospektíva</vt:lpstr>
      <vt:lpstr>  Directory of Open Access Journals</vt:lpstr>
      <vt:lpstr>Čo je DOAJ?</vt:lpstr>
      <vt:lpstr>Poslanie DOAJ</vt:lpstr>
      <vt:lpstr>Prečo sa snažiť o indexovanie v DOAJ?</vt:lpstr>
      <vt:lpstr>Prezentácia programu PowerPoint</vt:lpstr>
      <vt:lpstr>Kritéria DOAJ pre vstup časopisu do databázy</vt:lpstr>
      <vt:lpstr>Kritéria DOAJ pre vstup časopisu do databázy</vt:lpstr>
      <vt:lpstr>Základné kritériá pre vstup do DOAJ</vt:lpstr>
      <vt:lpstr>Základné kritériá pre vstup do DOAJ</vt:lpstr>
      <vt:lpstr>Informácie, ktoré musia byť ľahko dostupné z domovskej stránky časopisu</vt:lpstr>
      <vt:lpstr>Základné kritériá pre vstup do DOAJ</vt:lpstr>
      <vt:lpstr>Základné kritériá pre vstup do DOAJ</vt:lpstr>
      <vt:lpstr>Základné kritériá pre vstup do DOAJ</vt:lpstr>
      <vt:lpstr>DOAJ Seal</vt:lpstr>
      <vt:lpstr>Prezentácia programu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Directory of Open Access Journals</dc:title>
  <dc:creator>Lenka</dc:creator>
  <cp:lastModifiedBy>Lenka</cp:lastModifiedBy>
  <cp:revision>70</cp:revision>
  <dcterms:created xsi:type="dcterms:W3CDTF">2021-10-19T13:03:38Z</dcterms:created>
  <dcterms:modified xsi:type="dcterms:W3CDTF">2021-10-28T05:46:42Z</dcterms:modified>
</cp:coreProperties>
</file>