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9" r:id="rId3"/>
    <p:sldId id="258" r:id="rId4"/>
    <p:sldId id="260" r:id="rId5"/>
    <p:sldId id="274" r:id="rId6"/>
    <p:sldId id="257" r:id="rId7"/>
    <p:sldId id="273" r:id="rId8"/>
    <p:sldId id="265" r:id="rId9"/>
    <p:sldId id="261" r:id="rId10"/>
    <p:sldId id="264" r:id="rId11"/>
    <p:sldId id="262" r:id="rId12"/>
    <p:sldId id="263" r:id="rId13"/>
    <p:sldId id="266" r:id="rId14"/>
    <p:sldId id="267" r:id="rId15"/>
    <p:sldId id="272" r:id="rId16"/>
  </p:sldIdLst>
  <p:sldSz cx="12192000" cy="6858000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k-SK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9781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634006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7971375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20453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Hlavička sekci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9893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525590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645592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17667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889528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10309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787822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k-SK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ADC3E72-9906-485B-93D8-F30836731FFF}" type="datetimeFigureOut">
              <a:rPr lang="sk-SK" smtClean="0"/>
              <a:t>28. 10. 2021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4483A97-311F-4B47-A1F1-AF7887C36771}" type="slidenum">
              <a:rPr lang="sk-SK" smtClean="0"/>
              <a:t>‹#›</a:t>
            </a:fld>
            <a:endParaRPr lang="sk-SK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615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ortal.issn.org/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vLMMUq0_F3vedYSTT_IWhSvNIVlHU73L" TargetMode="External"/><Relationship Id="rId2" Type="http://schemas.openxmlformats.org/officeDocument/2006/relationships/hyperlink" Target="https://doaj.org/apply/seal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gif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mailto:andrea.doktorova@savba.sk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enka.dzimova@savba.sk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doaj.org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drive/folders/1vLMMUq0_F3vedYSTT_IWhSvNIVlHU73L" TargetMode="External"/><Relationship Id="rId2" Type="http://schemas.openxmlformats.org/officeDocument/2006/relationships/hyperlink" Target="https://doaj.org/account/login?redirected=apply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007F2154-2EB1-4EC1-ADE3-769B8800AA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730000" y="639097"/>
            <a:ext cx="4813072" cy="3686015"/>
          </a:xfrm>
        </p:spPr>
        <p:txBody>
          <a:bodyPr>
            <a:normAutofit/>
          </a:bodyPr>
          <a:lstStyle/>
          <a:p>
            <a:r>
              <a:rPr lang="sk-SK" sz="5000" dirty="0"/>
              <a:t/>
            </a:r>
            <a:br>
              <a:rPr lang="sk-SK" sz="5000" dirty="0"/>
            </a:br>
            <a:r>
              <a:rPr lang="sk-SK" sz="5000" dirty="0"/>
              <a:t/>
            </a:r>
            <a:br>
              <a:rPr lang="sk-SK" sz="5000" dirty="0"/>
            </a:br>
            <a:r>
              <a:rPr lang="en-US" sz="5000" b="1" dirty="0"/>
              <a:t>Directory of Open Access Journals</a:t>
            </a:r>
            <a:endParaRPr lang="sk-SK" sz="50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B6B0A68-E131-45B8-B380-7004F68725C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3" y="321733"/>
            <a:ext cx="3057906" cy="3408237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ok 4">
            <a:extLst>
              <a:ext uri="{FF2B5EF4-FFF2-40B4-BE49-F238E27FC236}">
                <a16:creationId xmlns:a16="http://schemas.microsoft.com/office/drawing/2014/main" xmlns="" id="{CA7D3C8C-EF13-468E-AB53-E1A7AC7AC46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120" y="1531567"/>
            <a:ext cx="2784700" cy="98856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B6EF186-B24E-406C-A55D-71710BCAC1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12061" y="321733"/>
            <a:ext cx="2583939" cy="1955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2DBA10D-950B-47C3-A1A9-82B8A436CA8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21733" y="3897387"/>
            <a:ext cx="3057906" cy="2086392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ázok 6">
            <a:extLst>
              <a:ext uri="{FF2B5EF4-FFF2-40B4-BE49-F238E27FC236}">
                <a16:creationId xmlns:a16="http://schemas.microsoft.com/office/drawing/2014/main" xmlns="" id="{344B658A-8937-4983-BD7E-A807E4C6F5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5965" y="407124"/>
            <a:ext cx="5645283" cy="1845672"/>
          </a:xfrm>
          <a:prstGeom prst="rect">
            <a:avLst/>
          </a:prstGeom>
          <a:ln w="76200">
            <a:solidFill>
              <a:schemeClr val="accent1"/>
            </a:solidFill>
          </a:ln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CF749521-D346-45DF-82C9-CC8178058F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528588" y="2451014"/>
            <a:ext cx="2567411" cy="3532765"/>
          </a:xfrm>
          <a:prstGeom prst="rect">
            <a:avLst/>
          </a:prstGeom>
          <a:solidFill>
            <a:srgbClr val="FFFFFF"/>
          </a:solidFill>
          <a:ln w="63500">
            <a:solidFill>
              <a:schemeClr val="accent1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ázok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053"/>
          <a:stretch/>
        </p:blipFill>
        <p:spPr>
          <a:xfrm>
            <a:off x="3664752" y="3370946"/>
            <a:ext cx="2295082" cy="1692900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xmlns="" id="{81E791A0-9B09-4DC2-BE8B-49F6BEE0E4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805053" y="4343400"/>
            <a:ext cx="4389120" cy="0"/>
          </a:xfrm>
          <a:prstGeom prst="line">
            <a:avLst/>
          </a:prstGeom>
          <a:ln w="6350">
            <a:solidFill>
              <a:schemeClr val="tx2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F9F7E734-0734-4CD3-9854-9D73E42436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F0D4B88F-9ED4-46A8-8F5D-FD5E48A64AA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908227" y="4557085"/>
            <a:ext cx="4829101" cy="1238616"/>
          </a:xfrm>
        </p:spPr>
        <p:txBody>
          <a:bodyPr>
            <a:normAutofit/>
          </a:bodyPr>
          <a:lstStyle/>
          <a:p>
            <a:r>
              <a:rPr lang="sk-SK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Lenka </a:t>
            </a:r>
            <a:r>
              <a:rPr lang="sk-SK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Džimová</a:t>
            </a:r>
            <a:endParaRPr lang="sk-SK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sk-SK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Ústredná knižnica SAV</a:t>
            </a:r>
          </a:p>
        </p:txBody>
      </p:sp>
      <p:sp>
        <p:nvSpPr>
          <p:cNvPr id="23" name="Nadpis 1">
            <a:extLst>
              <a:ext uri="{FF2B5EF4-FFF2-40B4-BE49-F238E27FC236}">
                <a16:creationId xmlns:a16="http://schemas.microsoft.com/office/drawing/2014/main" xmlns="" id="{6CA8FC34-1A1A-47F1-A6A3-F932E0BD916F}"/>
              </a:ext>
            </a:extLst>
          </p:cNvPr>
          <p:cNvSpPr txBox="1">
            <a:spLocks/>
          </p:cNvSpPr>
          <p:nvPr/>
        </p:nvSpPr>
        <p:spPr>
          <a:xfrm>
            <a:off x="334517" y="3846771"/>
            <a:ext cx="3057906" cy="225472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8000" kern="1200" spc="-5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k-SK" sz="2000" b="1" smtClean="0"/>
              <a:t>28.10.2021</a:t>
            </a:r>
            <a:endParaRPr lang="sk-SK" sz="2000" b="1" dirty="0"/>
          </a:p>
          <a:p>
            <a:endParaRPr lang="sk-SK" sz="2000" b="1" dirty="0"/>
          </a:p>
          <a:p>
            <a:r>
              <a:rPr lang="sk-SK" sz="2000" b="1" dirty="0"/>
              <a:t>Informačný deň o </a:t>
            </a:r>
            <a:r>
              <a:rPr lang="sk-SK" sz="2000" b="1" dirty="0" err="1"/>
              <a:t>open</a:t>
            </a:r>
            <a:r>
              <a:rPr lang="sk-SK" sz="2000" b="1" dirty="0"/>
              <a:t> </a:t>
            </a:r>
            <a:r>
              <a:rPr lang="sk-SK" sz="2000" b="1" dirty="0" err="1"/>
              <a:t>access</a:t>
            </a:r>
            <a:r>
              <a:rPr lang="sk-SK" sz="2000" b="1" dirty="0"/>
              <a:t> </a:t>
            </a:r>
          </a:p>
          <a:p>
            <a:endParaRPr lang="sk-SK" sz="5000" dirty="0"/>
          </a:p>
        </p:txBody>
      </p:sp>
    </p:spTree>
    <p:extLst>
      <p:ext uri="{BB962C8B-B14F-4D97-AF65-F5344CB8AC3E}">
        <p14:creationId xmlns:p14="http://schemas.microsoft.com/office/powerpoint/2010/main" val="107861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b="1" dirty="0"/>
              <a:t>Informácie, ktoré musia byť ľahko dostupné z domovskej stránky časopisu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sk-SK" sz="2800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  <p:sp>
        <p:nvSpPr>
          <p:cNvPr id="6" name="Zástupný symbol obsahu 5"/>
          <p:cNvSpPr>
            <a:spLocks noGrp="1"/>
          </p:cNvSpPr>
          <p:nvPr>
            <p:ph sz="half" idx="2"/>
          </p:nvPr>
        </p:nvSpPr>
        <p:spPr>
          <a:xfrm>
            <a:off x="4812632" y="2150534"/>
            <a:ext cx="5494421" cy="371856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 Autorské poplatky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dirty="0"/>
              <a:t>všetky poplatky, ktoré môžu byť autorovi účtované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dirty="0"/>
              <a:t>ak časopis nemá žiadne poplatky, musí to byť uvedené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 Kontaktné údaje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dirty="0"/>
              <a:t>kontaktné údaje musia obsahovať skutočné meno a e -mailovú adresu časopisu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dirty="0"/>
              <a:t>krajina v prihláške a na webovej stránke časopisu musí byť zhodná s tou, v ktorej je vydavateľ registrovaný a vykonáva svoje obchodné činnosti </a:t>
            </a:r>
          </a:p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  <p:sp>
        <p:nvSpPr>
          <p:cNvPr id="5" name="Zástupný symbol obsahu 2"/>
          <p:cNvSpPr txBox="1">
            <a:spLocks/>
          </p:cNvSpPr>
          <p:nvPr/>
        </p:nvSpPr>
        <p:spPr>
          <a:xfrm>
            <a:off x="1047770" y="1998134"/>
            <a:ext cx="925928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sk-SK" sz="2800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  <p:sp>
        <p:nvSpPr>
          <p:cNvPr id="7" name="Zástupný symbol obsahu 2"/>
          <p:cNvSpPr txBox="1">
            <a:spLocks/>
          </p:cNvSpPr>
          <p:nvPr/>
        </p:nvSpPr>
        <p:spPr>
          <a:xfrm>
            <a:off x="1200170" y="2150534"/>
            <a:ext cx="925928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Politika otvoreného prístupu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Ciele a rozsah pôsobnosti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Redakčná rada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Pokyny pre autorov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Redakčný proces (</a:t>
            </a:r>
            <a:r>
              <a:rPr lang="sk-SK" dirty="0" err="1"/>
              <a:t>peer</a:t>
            </a:r>
            <a:r>
              <a:rPr lang="sk-SK" dirty="0"/>
              <a:t> </a:t>
            </a:r>
            <a:r>
              <a:rPr lang="sk-SK" dirty="0" err="1"/>
              <a:t>review</a:t>
            </a:r>
            <a:r>
              <a:rPr lang="sk-SK" dirty="0"/>
              <a:t>)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Licenčné podmienky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dirty="0"/>
              <a:t>Podmienky pre autorské práva </a:t>
            </a:r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2301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Základné kritériá pre vstup do DOAJ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95370" y="1845734"/>
            <a:ext cx="9259283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sk-SK" sz="2800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  <p:sp>
        <p:nvSpPr>
          <p:cNvPr id="5" name="Zástupný symbol obsahu 2"/>
          <p:cNvSpPr txBox="1">
            <a:spLocks/>
          </p:cNvSpPr>
          <p:nvPr/>
        </p:nvSpPr>
        <p:spPr>
          <a:xfrm>
            <a:off x="1047770" y="1998134"/>
            <a:ext cx="925928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sk-SK" sz="2800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  <p:sp>
        <p:nvSpPr>
          <p:cNvPr id="7" name="Zástupný symbol obsahu 2"/>
          <p:cNvSpPr txBox="1">
            <a:spLocks/>
          </p:cNvSpPr>
          <p:nvPr/>
        </p:nvSpPr>
        <p:spPr>
          <a:xfrm>
            <a:off x="1200170" y="2150534"/>
            <a:ext cx="925928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sk-SK" sz="2800" b="1" dirty="0"/>
              <a:t>časopis musí mať aspoň jedno ISSN </a:t>
            </a:r>
            <a:r>
              <a:rPr lang="sk-SK" sz="2800" dirty="0"/>
              <a:t>(medzinárodné štandardné sériové číslo)</a:t>
            </a:r>
            <a:r>
              <a:rPr lang="sk-SK" sz="2800" b="1" dirty="0"/>
              <a:t> registrované v medzinárodnej agentúre </a:t>
            </a:r>
            <a:r>
              <a:rPr lang="sk-SK" sz="2800" u="sng" dirty="0">
                <a:hlinkClick r:id="rId3"/>
              </a:rPr>
              <a:t>https://portal.issn.org/</a:t>
            </a:r>
            <a:r>
              <a:rPr lang="sk-SK" sz="28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400" dirty="0"/>
              <a:t>ak existuje časopis v tlačenej aj online podobe, má mať ISSN pre obe verzie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400" dirty="0"/>
              <a:t>ISSN musí byť uvedené na webe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400" dirty="0"/>
              <a:t>názov časopisu v prihláške a na webe sa musí zhodovať s názvom na stránke issn.org</a:t>
            </a:r>
          </a:p>
          <a:p>
            <a:pPr lvl="1">
              <a:buFont typeface="Arial" panose="020B0604020202020204" pitchFamily="34" charset="0"/>
              <a:buChar char="•"/>
            </a:pPr>
            <a:endParaRPr lang="sk-SK" sz="2400" dirty="0"/>
          </a:p>
          <a:p>
            <a:pPr marL="457200" indent="-457200">
              <a:buFont typeface="+mj-lt"/>
              <a:buAutoNum type="arabicPeriod"/>
            </a:pPr>
            <a:endParaRPr lang="sk-SK" sz="2800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27828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Základné kritériá pre vstup do DOAJ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95370" y="1845734"/>
            <a:ext cx="9259283" cy="402336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k-SK" sz="2800" dirty="0"/>
              <a:t>časopis musí mať redaktora a redakčnú radu uvedenú na webovej stránke spolu s afiliáciami všetkých členov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dirty="0"/>
              <a:t>všetky články musia pred publikáciou prejsť recenzným konaním: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600" dirty="0"/>
              <a:t>na webe musí byť jasne uvedený typ recenzného konania spolu s detailnými informáciami o jeho priebehu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i="1" dirty="0"/>
              <a:t>odporúča sa používanie služby na kontrolu plagiátorstva </a:t>
            </a:r>
            <a:r>
              <a:rPr lang="sk-SK" sz="2800" dirty="0"/>
              <a:t>(nie je však podmienkou) </a:t>
            </a:r>
          </a:p>
          <a:p>
            <a:pPr>
              <a:buFont typeface="Wingdings" panose="05000000000000000000" pitchFamily="2" charset="2"/>
              <a:buChar char="ü"/>
            </a:pPr>
            <a:endParaRPr lang="sk-SK" dirty="0"/>
          </a:p>
          <a:p>
            <a:pPr>
              <a:buFont typeface="Wingdings" panose="05000000000000000000" pitchFamily="2" charset="2"/>
              <a:buChar char="ü"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  <p:sp>
        <p:nvSpPr>
          <p:cNvPr id="5" name="Zástupný symbol obsahu 2"/>
          <p:cNvSpPr txBox="1">
            <a:spLocks/>
          </p:cNvSpPr>
          <p:nvPr/>
        </p:nvSpPr>
        <p:spPr>
          <a:xfrm>
            <a:off x="1047770" y="1998134"/>
            <a:ext cx="925928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sk-SK" sz="2800" dirty="0"/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58442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Základné kritériá pre vstup do DOAJ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95370" y="1845734"/>
            <a:ext cx="9259283" cy="402336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sk-SK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Licenčné podmienky na používania a opätovné používanie publikovaného obsahu musia byť jasne uvedené na webovej stránke časopisu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DOAJ na tieto účely odporúča používanie licencií </a:t>
            </a:r>
            <a:r>
              <a:rPr lang="sk-SK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Creative</a:t>
            </a:r>
            <a:r>
              <a:rPr lang="sk-SK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endParaRPr lang="sk-SK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sk-SK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ak časopis nepoužíva licencie </a:t>
            </a:r>
            <a:r>
              <a:rPr lang="sk-SK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Creative</a:t>
            </a:r>
            <a:r>
              <a:rPr lang="sk-SK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k-SK" sz="24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lang="sk-SK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mal by uplatňovať podobné licenčné podmienky -  je veľmi dôležité, aby tieto podmienky boli jasne definované</a:t>
            </a:r>
            <a:endParaRPr lang="sk-SK" sz="2400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sz="2800" dirty="0"/>
              <a:t>Podmienky pre autorské práva uplatňované na publikovaný obsah musia byť jasne uvedené a oddelené od autorských práv na webovú stránku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200" dirty="0"/>
              <a:t>autorské práva nesmú odporovať licenčným podmienkam alebo podmienkam v politike otvoreného prístupu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400" dirty="0"/>
              <a:t>nie je vhodné na akýkoľvek obsah v otvorenom prístupe uplatňovať informáciu „Všetky práva vyhradené“</a:t>
            </a:r>
          </a:p>
          <a:p>
            <a:pPr>
              <a:buFont typeface="Wingdings" panose="05000000000000000000" pitchFamily="2" charset="2"/>
              <a:buChar char="ü"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  <p:sp>
        <p:nvSpPr>
          <p:cNvPr id="5" name="Zástupný symbol obsahu 2"/>
          <p:cNvSpPr txBox="1">
            <a:spLocks/>
          </p:cNvSpPr>
          <p:nvPr/>
        </p:nvSpPr>
        <p:spPr>
          <a:xfrm>
            <a:off x="1047770" y="1998134"/>
            <a:ext cx="925928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147839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r>
              <a:rPr lang="sk-SK" b="1" dirty="0"/>
              <a:t>DOAJ </a:t>
            </a:r>
            <a:r>
              <a:rPr lang="sk-SK" b="1" dirty="0" err="1"/>
              <a:t>Seal</a:t>
            </a:r>
            <a:endParaRPr lang="sk-SK" b="1" dirty="0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097279" y="1845734"/>
            <a:ext cx="6454987" cy="402336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k-SK" sz="1800" dirty="0"/>
              <a:t>Označenie DOAJ </a:t>
            </a:r>
            <a:r>
              <a:rPr lang="sk-SK" sz="1800" dirty="0" err="1"/>
              <a:t>Seal</a:t>
            </a:r>
            <a:r>
              <a:rPr lang="sk-SK" sz="1800" dirty="0"/>
              <a:t> („pečate DOAJ“) môže byť udelené časopisom, ktoré dodržiavajú osvedčené </a:t>
            </a:r>
            <a:r>
              <a:rPr lang="sk-SK" sz="1800"/>
              <a:t>postupy </a:t>
            </a:r>
            <a:r>
              <a:rPr lang="sk-SK" sz="1800" smtClean="0"/>
              <a:t>pri </a:t>
            </a:r>
            <a:r>
              <a:rPr lang="sk-SK" sz="1800" dirty="0"/>
              <a:t>publikovaní v OA.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800" dirty="0"/>
              <a:t>Približne len 10 % časopisov indexovaných v DOAJ má toto označenie - zahrnutie časopisu do databázy nie je podmienené získaním DOAJ </a:t>
            </a:r>
            <a:r>
              <a:rPr lang="sk-SK" sz="1800" dirty="0" err="1"/>
              <a:t>Seal</a:t>
            </a:r>
            <a:endParaRPr lang="sk-SK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sk-SK" sz="1800" dirty="0"/>
              <a:t>Na získanie označenia DOAJ </a:t>
            </a:r>
            <a:r>
              <a:rPr lang="sk-SK" sz="1800" dirty="0" err="1"/>
              <a:t>Seal</a:t>
            </a:r>
            <a:r>
              <a:rPr lang="sk-SK" sz="1800" dirty="0"/>
              <a:t>, musí časopis spĺňať sedem kritérií, ktoré sa týkajú osvedčených postupov v dlhodobom uchovávaní, používania trvalých identifikátorov, </a:t>
            </a:r>
            <a:r>
              <a:rPr lang="sk-SK" sz="1800" dirty="0" err="1"/>
              <a:t>vyhľadateľnosti</a:t>
            </a:r>
            <a:r>
              <a:rPr lang="sk-SK" sz="1800" dirty="0"/>
              <a:t>, politiky opätovného použitia a autorských práv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k-SK" sz="1800" dirty="0"/>
              <a:t>Viac o DOAJ </a:t>
            </a:r>
            <a:r>
              <a:rPr lang="sk-SK" sz="1800" dirty="0" err="1"/>
              <a:t>Seal</a:t>
            </a:r>
            <a:r>
              <a:rPr lang="sk-SK" sz="1800" dirty="0"/>
              <a:t>: </a:t>
            </a:r>
            <a:r>
              <a:rPr lang="sk-SK" sz="1800" dirty="0">
                <a:hlinkClick r:id="rId2"/>
              </a:rPr>
              <a:t>https://doaj.org/apply/seal/</a:t>
            </a:r>
            <a:endParaRPr lang="sk-SK" sz="18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k-SK" sz="1400" dirty="0"/>
              <a:t>Slovenský preklad: </a:t>
            </a:r>
            <a:r>
              <a:rPr lang="sk-SK" sz="1400" dirty="0">
                <a:hlinkClick r:id="rId3"/>
              </a:rPr>
              <a:t>https://drive.google.com/drive/folders/1vLMMUq0_F3vedYSTT_IWhSvNIVlHU73L</a:t>
            </a:r>
            <a:endParaRPr lang="sk-SK" sz="1400" dirty="0"/>
          </a:p>
          <a:p>
            <a:pPr lvl="1">
              <a:buFont typeface="Arial" panose="020B0604020202020204" pitchFamily="34" charset="0"/>
              <a:buChar char="•"/>
            </a:pPr>
            <a:endParaRPr lang="sk-SK" sz="1500" dirty="0"/>
          </a:p>
          <a:p>
            <a:pPr>
              <a:buFont typeface="Arial" panose="020B0604020202020204" pitchFamily="34" charset="0"/>
              <a:buChar char="•"/>
            </a:pPr>
            <a:endParaRPr lang="sk-SK" sz="1500" dirty="0"/>
          </a:p>
          <a:p>
            <a:pPr>
              <a:buFont typeface="Arial" panose="020B0604020202020204" pitchFamily="34" charset="0"/>
              <a:buChar char="•"/>
            </a:pPr>
            <a:endParaRPr lang="sk-SK" sz="1500" dirty="0"/>
          </a:p>
        </p:txBody>
      </p:sp>
      <p:pic>
        <p:nvPicPr>
          <p:cNvPr id="19" name="Obrázok 18">
            <a:extLst>
              <a:ext uri="{FF2B5EF4-FFF2-40B4-BE49-F238E27FC236}">
                <a16:creationId xmlns:a16="http://schemas.microsoft.com/office/drawing/2014/main" xmlns="" id="{70E8DE8B-89DD-4906-BE56-F333327137F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70" y="2282382"/>
            <a:ext cx="3872541" cy="3311022"/>
          </a:xfrm>
          <a:prstGeom prst="rect">
            <a:avLst/>
          </a:prstGeom>
        </p:spPr>
      </p:pic>
      <p:sp>
        <p:nvSpPr>
          <p:cNvPr id="5" name="Zástupný symbol obsahu 2"/>
          <p:cNvSpPr txBox="1">
            <a:spLocks/>
          </p:cNvSpPr>
          <p:nvPr/>
        </p:nvSpPr>
        <p:spPr>
          <a:xfrm>
            <a:off x="1047770" y="1998134"/>
            <a:ext cx="9259283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/>
            </a:pPr>
            <a:endParaRPr lang="sk-SK" sz="2800" dirty="0"/>
          </a:p>
        </p:txBody>
      </p:sp>
      <p:pic>
        <p:nvPicPr>
          <p:cNvPr id="21" name="Obrázok 20">
            <a:extLst>
              <a:ext uri="{FF2B5EF4-FFF2-40B4-BE49-F238E27FC236}">
                <a16:creationId xmlns:a16="http://schemas.microsoft.com/office/drawing/2014/main" xmlns="" id="{82866A79-70C0-432E-997F-86D952F18C1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70" y="1828589"/>
            <a:ext cx="3810000" cy="4362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27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52ABB703-2B0E-4C3B-B4A2-F3973548E5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1" cy="633431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Obrázok 14">
            <a:extLst>
              <a:ext uri="{FF2B5EF4-FFF2-40B4-BE49-F238E27FC236}">
                <a16:creationId xmlns:a16="http://schemas.microsoft.com/office/drawing/2014/main" xmlns="" id="{8934DCB5-4EBA-43FD-9170-D6ABAA36DA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92" y="2308131"/>
            <a:ext cx="5451627" cy="1921697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9C21570E-E159-49A6-9891-FA397B7A92D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6411684" y="2086188"/>
            <a:ext cx="474880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6411684" y="2198914"/>
            <a:ext cx="5127172" cy="367018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2800" dirty="0"/>
              <a:t>Ďakujem za pozornosť.</a:t>
            </a:r>
          </a:p>
          <a:p>
            <a:pPr marL="0" indent="0">
              <a:buNone/>
            </a:pPr>
            <a:endParaRPr lang="sk-SK" sz="2800" dirty="0"/>
          </a:p>
          <a:p>
            <a:pPr marL="0" indent="0">
              <a:buNone/>
            </a:pPr>
            <a:r>
              <a:rPr lang="sk-SK" sz="2800" dirty="0"/>
              <a:t>Mgr. Lenka </a:t>
            </a:r>
            <a:r>
              <a:rPr lang="sk-SK" sz="2800" dirty="0" err="1"/>
              <a:t>Džimová</a:t>
            </a:r>
            <a:endParaRPr lang="sk-SK" sz="2800" dirty="0"/>
          </a:p>
          <a:p>
            <a:pPr marL="0" indent="0">
              <a:spcBef>
                <a:spcPts val="0"/>
              </a:spcBef>
              <a:buNone/>
            </a:pPr>
            <a:r>
              <a:rPr lang="sk-SK" sz="2800" dirty="0"/>
              <a:t>Odbor podpory vedy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2800" dirty="0"/>
              <a:t>Ústredná knižnica SAV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2800" dirty="0" err="1"/>
              <a:t>Klemensova</a:t>
            </a:r>
            <a:r>
              <a:rPr lang="sk-SK" sz="2800" dirty="0"/>
              <a:t> 19</a:t>
            </a:r>
          </a:p>
          <a:p>
            <a:pPr marL="0" indent="0">
              <a:spcBef>
                <a:spcPts val="0"/>
              </a:spcBef>
              <a:buNone/>
            </a:pPr>
            <a:r>
              <a:rPr lang="sk-SK" sz="2800" dirty="0"/>
              <a:t>814 67 Bratislava</a:t>
            </a:r>
          </a:p>
          <a:p>
            <a:pPr marL="0" indent="0">
              <a:buNone/>
            </a:pPr>
            <a:r>
              <a:rPr lang="sk-SK" sz="2800" dirty="0">
                <a:hlinkClick r:id="rId3"/>
              </a:rPr>
              <a:t>l</a:t>
            </a:r>
            <a:r>
              <a:rPr lang="sk-SK" sz="2800" dirty="0">
                <a:hlinkClick r:id="rId4"/>
              </a:rPr>
              <a:t>enka.dzimova@savba.sk</a:t>
            </a:r>
            <a:endParaRPr lang="sk-SK" sz="2800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  <a:p>
            <a:pPr marL="0" indent="0">
              <a:buNone/>
            </a:pPr>
            <a:endParaRPr lang="sk-SK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xmlns="" id="{E95DA498-D9A2-4DA9-B9DA-B3776E08CF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xmlns="" id="{82A73093-4B9D-420D-B17E-52293703A1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002619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Čo je DOAJ?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95370" y="1845734"/>
            <a:ext cx="9442383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k-SK" sz="2800" dirty="0"/>
              <a:t>Databáza časopisov vychádzajúcich (plne) v režime OA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/>
              <a:t>Vedecká, medzinárodná, multidisciplinárna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 err="1"/>
              <a:t>Komunitne</a:t>
            </a:r>
            <a:r>
              <a:rPr lang="sk-SK" sz="2800" dirty="0"/>
              <a:t> budovaná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/>
              <a:t>Exkluzívna a kontrolovaná </a:t>
            </a:r>
          </a:p>
          <a:p>
            <a:pPr marL="932688" lvl="2" indent="-457200"/>
            <a:r>
              <a:rPr lang="sk-SK" sz="2200" dirty="0"/>
              <a:t>(registrácia časopisu je podmienená splnením viacerých kritérií)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/>
              <a:t>Funguje od roku 2003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/>
              <a:t>Obsahuje viac ako 16 500 OA časopisov</a:t>
            </a:r>
          </a:p>
          <a:p>
            <a:pPr marL="0" indent="0">
              <a:buNone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1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Poslanie DOAJ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097280" y="1845734"/>
            <a:ext cx="9240473" cy="4023360"/>
          </a:xfrm>
        </p:spPr>
        <p:txBody>
          <a:bodyPr/>
          <a:lstStyle/>
          <a:p>
            <a:r>
              <a:rPr lang="sk-SK" sz="2800" dirty="0">
                <a:solidFill>
                  <a:schemeClr val="tx1"/>
                </a:solidFill>
              </a:rPr>
              <a:t>Poslaním DOAJ je zvýšiť viditeľnosť, prístupnosť, reputáciu a využívanie recenzovaných vedecko-výskumných časopisov s otvoreným prístupom.</a:t>
            </a:r>
          </a:p>
          <a:p>
            <a:pPr lvl="1"/>
            <a:r>
              <a:rPr lang="sk-SK" sz="2600" dirty="0">
                <a:solidFill>
                  <a:schemeClr val="tx1"/>
                </a:solidFill>
              </a:rPr>
              <a:t>Celosvetovo, bez ohľadu na vednú disciplínu, geografický pôvod (krajinu) alebo jazyk. </a:t>
            </a:r>
          </a:p>
          <a:p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343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Prečo sa snažiť o indexovanie v DOAJ?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1097280" y="1845734"/>
            <a:ext cx="9442383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sk-SK" sz="2800" dirty="0"/>
              <a:t>Reputácia a význam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/>
              <a:t>Štandardy a osvedčené postupy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/>
              <a:t>Súlad s podmienkami poskytovateľov finančných príspevkov (grantov)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 err="1"/>
              <a:t>Nájditeľnosť</a:t>
            </a:r>
            <a:r>
              <a:rPr lang="sk-SK" sz="2800" dirty="0"/>
              <a:t> a viditeľnosť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dirty="0"/>
              <a:t>Medzinárodné pokrytie </a:t>
            </a: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8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Zástupný symbol obsahu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k-SK"/>
          </a:p>
        </p:txBody>
      </p:sp>
      <p:pic>
        <p:nvPicPr>
          <p:cNvPr id="7" name="Obrázok 6"/>
          <p:cNvPicPr>
            <a:picLocks noChangeAspect="1"/>
          </p:cNvPicPr>
          <p:nvPr/>
        </p:nvPicPr>
        <p:blipFill rotWithShape="1">
          <a:blip r:embed="rId2"/>
          <a:srcRect t="10794" r="750" b="4127"/>
          <a:stretch/>
        </p:blipFill>
        <p:spPr>
          <a:xfrm>
            <a:off x="91440" y="190809"/>
            <a:ext cx="12100560" cy="5834744"/>
          </a:xfrm>
          <a:prstGeom prst="rect">
            <a:avLst/>
          </a:prstGeom>
        </p:spPr>
      </p:pic>
      <p:sp>
        <p:nvSpPr>
          <p:cNvPr id="8" name="Obdĺžnik 7"/>
          <p:cNvSpPr/>
          <p:nvPr/>
        </p:nvSpPr>
        <p:spPr>
          <a:xfrm>
            <a:off x="6677856" y="1606881"/>
            <a:ext cx="17797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k-SK" dirty="0">
                <a:hlinkClick r:id="rId3"/>
              </a:rPr>
              <a:t>https://doaj.org/</a:t>
            </a: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29691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54945" y="179511"/>
            <a:ext cx="8895217" cy="1559130"/>
          </a:xfrm>
        </p:spPr>
        <p:txBody>
          <a:bodyPr/>
          <a:lstStyle/>
          <a:p>
            <a:r>
              <a:rPr lang="sk-SK" b="1" dirty="0"/>
              <a:t>Kritéria DOAJ pre vstup časopisu do databázy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95370" y="1845733"/>
            <a:ext cx="9259283" cy="4307931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sk-SK" sz="2800" b="1" dirty="0"/>
              <a:t>Základné údaje o časopise </a:t>
            </a:r>
            <a:r>
              <a:rPr lang="sk-SK" sz="2800" dirty="0"/>
              <a:t>(</a:t>
            </a:r>
            <a:r>
              <a:rPr lang="sk-SK" sz="2800" dirty="0" err="1"/>
              <a:t>Basic</a:t>
            </a:r>
            <a:r>
              <a:rPr lang="sk-SK" sz="2800" dirty="0"/>
              <a:t> </a:t>
            </a:r>
            <a:r>
              <a:rPr lang="sk-SK" sz="2800" dirty="0" err="1"/>
              <a:t>Journal</a:t>
            </a:r>
            <a:r>
              <a:rPr lang="sk-SK" sz="2800" dirty="0"/>
              <a:t> </a:t>
            </a:r>
            <a:r>
              <a:rPr lang="sk-SK" sz="2800" dirty="0" err="1"/>
              <a:t>Information</a:t>
            </a:r>
            <a:r>
              <a:rPr lang="sk-SK" sz="2800" dirty="0"/>
              <a:t>) – otázky   1 – 35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b="1" dirty="0"/>
              <a:t>Kvalita a transparentnosť redakčnej rady </a:t>
            </a:r>
            <a:r>
              <a:rPr lang="sk-SK" sz="2800" dirty="0"/>
              <a:t>(</a:t>
            </a:r>
            <a:r>
              <a:rPr lang="sk-SK" sz="2800" dirty="0" err="1"/>
              <a:t>Quality</a:t>
            </a:r>
            <a:r>
              <a:rPr lang="sk-SK" sz="2800" dirty="0"/>
              <a:t> and </a:t>
            </a:r>
            <a:r>
              <a:rPr lang="sk-SK" sz="2800" dirty="0" err="1"/>
              <a:t>Transparency</a:t>
            </a:r>
            <a:r>
              <a:rPr lang="sk-SK" sz="2800" dirty="0"/>
              <a:t> of </a:t>
            </a:r>
            <a:r>
              <a:rPr lang="sk-SK" sz="2800" dirty="0" err="1"/>
              <a:t>the</a:t>
            </a:r>
            <a:r>
              <a:rPr lang="sk-SK" sz="2800" dirty="0"/>
              <a:t> </a:t>
            </a:r>
            <a:r>
              <a:rPr lang="sk-SK" sz="2800" dirty="0" err="1"/>
              <a:t>Editorial</a:t>
            </a:r>
            <a:r>
              <a:rPr lang="sk-SK" sz="2800" dirty="0"/>
              <a:t> </a:t>
            </a:r>
            <a:r>
              <a:rPr lang="sk-SK" sz="2800" dirty="0" err="1"/>
              <a:t>Board</a:t>
            </a:r>
            <a:r>
              <a:rPr lang="sk-SK" sz="2800" dirty="0"/>
              <a:t> </a:t>
            </a:r>
            <a:r>
              <a:rPr lang="sk-SK" sz="2800" dirty="0" err="1"/>
              <a:t>Process</a:t>
            </a:r>
            <a:r>
              <a:rPr lang="sk-SK" sz="2800" dirty="0"/>
              <a:t>) – otázky 36 – 43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b="1" dirty="0"/>
              <a:t>Otvorenosť časopisu </a:t>
            </a:r>
            <a:r>
              <a:rPr lang="sk-SK" sz="2800" dirty="0"/>
              <a:t>(</a:t>
            </a:r>
            <a:r>
              <a:rPr lang="sk-SK" sz="2800" dirty="0" err="1"/>
              <a:t>How</a:t>
            </a:r>
            <a:r>
              <a:rPr lang="sk-SK" sz="2800" dirty="0"/>
              <a:t> </a:t>
            </a:r>
            <a:r>
              <a:rPr lang="sk-SK" sz="2800" dirty="0" err="1"/>
              <a:t>Open</a:t>
            </a:r>
            <a:r>
              <a:rPr lang="sk-SK" sz="2800" dirty="0"/>
              <a:t> </a:t>
            </a:r>
            <a:r>
              <a:rPr lang="sk-SK" sz="2800" dirty="0" err="1"/>
              <a:t>is</a:t>
            </a:r>
            <a:r>
              <a:rPr lang="sk-SK" sz="2800" dirty="0"/>
              <a:t> </a:t>
            </a:r>
            <a:r>
              <a:rPr lang="sk-SK" sz="2800" dirty="0" err="1"/>
              <a:t>the</a:t>
            </a:r>
            <a:r>
              <a:rPr lang="sk-SK" sz="2800" dirty="0"/>
              <a:t> </a:t>
            </a:r>
            <a:r>
              <a:rPr lang="sk-SK" sz="2800" dirty="0" err="1"/>
              <a:t>Journal</a:t>
            </a:r>
            <a:r>
              <a:rPr lang="sk-SK" sz="2800" dirty="0"/>
              <a:t>) – otázka 44.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b="1" dirty="0" err="1"/>
              <a:t>Licencovanie</a:t>
            </a:r>
            <a:r>
              <a:rPr lang="sk-SK" sz="2800" b="1" dirty="0"/>
              <a:t> obsahu </a:t>
            </a:r>
            <a:r>
              <a:rPr lang="sk-SK" sz="2800" dirty="0"/>
              <a:t>(</a:t>
            </a:r>
            <a:r>
              <a:rPr lang="sk-SK" sz="2800" dirty="0" err="1"/>
              <a:t>Content</a:t>
            </a:r>
            <a:r>
              <a:rPr lang="sk-SK" sz="2800" dirty="0"/>
              <a:t> </a:t>
            </a:r>
            <a:r>
              <a:rPr lang="sk-SK" sz="2800" dirty="0" err="1"/>
              <a:t>Licensing</a:t>
            </a:r>
            <a:r>
              <a:rPr lang="sk-SK" sz="2800" dirty="0"/>
              <a:t>) – otázky 45 – 51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b="1" dirty="0"/>
              <a:t>Autorské práva a povolenia </a:t>
            </a:r>
            <a:r>
              <a:rPr lang="sk-SK" sz="2800" dirty="0"/>
              <a:t>(Copyright and </a:t>
            </a:r>
            <a:r>
              <a:rPr lang="sk-SK" sz="2800" dirty="0" err="1"/>
              <a:t>Permissions</a:t>
            </a:r>
            <a:r>
              <a:rPr lang="sk-SK" sz="2800" dirty="0"/>
              <a:t>) – otázky 52 – 55</a:t>
            </a:r>
          </a:p>
          <a:p>
            <a:pPr marL="457200" indent="-457200">
              <a:buFont typeface="+mj-lt"/>
              <a:buAutoNum type="arabicPeriod"/>
            </a:pPr>
            <a:r>
              <a:rPr lang="sk-SK" sz="2800" b="1" dirty="0"/>
              <a:t>Informácie o navrhovateľovi </a:t>
            </a:r>
            <a:r>
              <a:rPr lang="sk-SK" sz="2800" dirty="0"/>
              <a:t>(</a:t>
            </a:r>
            <a:r>
              <a:rPr lang="sk-SK" sz="2800" dirty="0" err="1"/>
              <a:t>Information</a:t>
            </a:r>
            <a:r>
              <a:rPr lang="sk-SK" sz="2800" dirty="0"/>
              <a:t> </a:t>
            </a:r>
            <a:r>
              <a:rPr lang="sk-SK" sz="2800" dirty="0" err="1"/>
              <a:t>about</a:t>
            </a:r>
            <a:r>
              <a:rPr lang="sk-SK" sz="2800" dirty="0"/>
              <a:t> </a:t>
            </a:r>
            <a:r>
              <a:rPr lang="sk-SK" sz="2800" dirty="0" err="1"/>
              <a:t>You</a:t>
            </a:r>
            <a:r>
              <a:rPr lang="sk-SK" sz="2800" dirty="0"/>
              <a:t> ) – otázky 56 – 58</a:t>
            </a:r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85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04373" y="97590"/>
            <a:ext cx="9240473" cy="1690478"/>
          </a:xfrm>
        </p:spPr>
        <p:txBody>
          <a:bodyPr/>
          <a:lstStyle/>
          <a:p>
            <a:r>
              <a:rPr lang="sk-SK" b="1" dirty="0"/>
              <a:t>Kritéria DOAJ pre vstup časopisu do databázy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95370" y="1845733"/>
            <a:ext cx="9259283" cy="430793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sk-SK" sz="2600" b="1" dirty="0">
              <a:hlinkClick r:id="rId2"/>
            </a:endParaRPr>
          </a:p>
          <a:p>
            <a:pPr marL="0" indent="0" algn="ctr">
              <a:buNone/>
            </a:pPr>
            <a:r>
              <a:rPr lang="sk-SK" sz="2600" b="1" dirty="0">
                <a:hlinkClick r:id="rId2"/>
              </a:rPr>
              <a:t>https://doaj.org/account/login?redirected=apply</a:t>
            </a:r>
            <a:endParaRPr lang="sk-SK" sz="2600" b="1" dirty="0"/>
          </a:p>
          <a:p>
            <a:pPr marL="0" indent="0" algn="ctr">
              <a:buNone/>
            </a:pPr>
            <a:endParaRPr lang="sk-SK" sz="2600" b="1" dirty="0"/>
          </a:p>
          <a:p>
            <a:pPr marL="0" indent="0" algn="ctr">
              <a:buNone/>
            </a:pPr>
            <a:r>
              <a:rPr lang="sk-SK" sz="2400" b="1" dirty="0"/>
              <a:t>Slovenský preklad: </a:t>
            </a:r>
            <a:r>
              <a:rPr lang="sk-SK" sz="2400" b="1" dirty="0">
                <a:hlinkClick r:id="rId3"/>
              </a:rPr>
              <a:t>https://drive.google.com/drive/folders/1vLMMUq0_F3vedYSTT_IWhSvNIVlHU73L</a:t>
            </a:r>
            <a:endParaRPr lang="sk-SK" sz="2400" b="1" dirty="0"/>
          </a:p>
          <a:p>
            <a:pPr marL="0" indent="0" algn="ctr">
              <a:buNone/>
            </a:pPr>
            <a:endParaRPr lang="sk-SK" sz="2600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38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Základné kritériá pre vstup do DOAJ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95370" y="1845733"/>
            <a:ext cx="9259283" cy="4307931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sk-SK" sz="2800" b="1" dirty="0"/>
              <a:t>časopisy sú plne OA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400" dirty="0"/>
              <a:t>časopis musí obsahovať vyhlásenie o otvorenom prístupe, ktoré naznačuje, že spĺňa definíciu otvoreného prístupu DOAJ</a:t>
            </a:r>
            <a:endParaRPr lang="sk-SK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sz="2800" b="1" dirty="0"/>
              <a:t>uverejňovať úplné texty vedeckých a / alebo prehľadových prác na webe bezplatne a bez časového embarga</a:t>
            </a:r>
            <a:r>
              <a:rPr lang="sk-SK" sz="2800" dirty="0"/>
              <a:t>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400" dirty="0"/>
              <a:t>minimálne 5 článkov ročne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400" dirty="0"/>
              <a:t>printová verzia sa môže predávať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k-SK" sz="2800" b="1" dirty="0"/>
              <a:t>nové časopisy </a:t>
            </a:r>
            <a:r>
              <a:rPr lang="sk-SK" sz="2800" dirty="0"/>
              <a:t>- pred podaním prihlášky musí nový časopis preukázať viac ako ročnú publikačnú históriu alebo že publikoval najmenej 10 článkov</a:t>
            </a:r>
          </a:p>
          <a:p>
            <a:pPr>
              <a:buFont typeface="Wingdings" panose="05000000000000000000" pitchFamily="2" charset="2"/>
              <a:buChar char="ü"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98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/>
              <a:t>Základné kritériá pre vstup do DOAJ</a:t>
            </a:r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895370" y="1845734"/>
            <a:ext cx="9259283" cy="4023360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endParaRPr lang="sk-SK" sz="2800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7753" y="1845734"/>
            <a:ext cx="1793287" cy="4474161"/>
          </a:xfrm>
          <a:prstGeom prst="rect">
            <a:avLst/>
          </a:prstGeom>
        </p:spPr>
      </p:pic>
      <p:sp>
        <p:nvSpPr>
          <p:cNvPr id="5" name="Zástupný symbol obsahu 2"/>
          <p:cNvSpPr txBox="1">
            <a:spLocks/>
          </p:cNvSpPr>
          <p:nvPr/>
        </p:nvSpPr>
        <p:spPr>
          <a:xfrm>
            <a:off x="1047770" y="1998134"/>
            <a:ext cx="9259283" cy="4023360"/>
          </a:xfrm>
          <a:prstGeom prst="rect">
            <a:avLst/>
          </a:prstGeom>
        </p:spPr>
        <p:txBody>
          <a:bodyPr vert="horz" lIns="0" tIns="45720" rIns="0" bIns="45720" rtlCol="0">
            <a:normAutofit fontScale="925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Char char=" 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8404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6692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74980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932688" indent="-18288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sk-SK" sz="2800" b="1" dirty="0"/>
              <a:t>časopis musí mať jedinečnú URL adresu, teda vlastnú webovú stránku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200" dirty="0"/>
              <a:t>informačné stránky časopisu musia byť </a:t>
            </a:r>
            <a:r>
              <a:rPr lang="sk-SK" sz="2200" dirty="0" err="1"/>
              <a:t>vyhľadateľné</a:t>
            </a:r>
            <a:r>
              <a:rPr lang="sk-SK" sz="2200" dirty="0"/>
              <a:t>, ľahko prístupné, aktuálne, prehľadné a relevantné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200" dirty="0"/>
              <a:t>pod touto adresou URL by sa nemala nachádzať žiadna iná služba alebo produkt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200" dirty="0"/>
              <a:t>každý článok musí byť k dispozícii ako samostatný, fulltextový článok – jedna jedinečná adresa URL na </a:t>
            </a:r>
            <a:r>
              <a:rPr lang="sk-SK" sz="1900" dirty="0"/>
              <a:t>článok (prípadne </a:t>
            </a:r>
            <a:r>
              <a:rPr lang="sk-SK" sz="19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aspoň v HTML alebo PDF verzii)</a:t>
            </a:r>
            <a:endParaRPr lang="sk-SK" sz="1900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sk-SK" sz="2200" dirty="0"/>
              <a:t>web nemusí byť v angličtine. Ak je stránka k dispozícii vo viacerých jazykoch, poskytnuté informácie musia byť vo všetkých jazykoch rovnaké</a:t>
            </a:r>
            <a:endParaRPr lang="sk-SK" sz="22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sk-SK" sz="2800" b="1" dirty="0"/>
              <a:t>všetky potrebné „obchodné informácie“ o časopise</a:t>
            </a:r>
            <a:r>
              <a:rPr lang="sk-SK" sz="2800" dirty="0"/>
              <a:t> </a:t>
            </a:r>
            <a:r>
              <a:rPr lang="sk-SK" sz="2800" dirty="0" err="1"/>
              <a:t>dohľadateľné</a:t>
            </a:r>
            <a:r>
              <a:rPr lang="sk-SK" sz="2800" dirty="0"/>
              <a:t> na webovej stránke časopisu</a:t>
            </a:r>
          </a:p>
          <a:p>
            <a:pPr lvl="1">
              <a:buFont typeface="Wingdings" panose="05000000000000000000" pitchFamily="2" charset="2"/>
              <a:buChar char="ü"/>
            </a:pPr>
            <a:endParaRPr lang="sk-SK" sz="2600" dirty="0"/>
          </a:p>
          <a:p>
            <a:pPr marL="457200" indent="-457200">
              <a:buFont typeface="+mj-lt"/>
              <a:buAutoNum type="arabicPeriod"/>
            </a:pPr>
            <a:endParaRPr lang="sk-SK" sz="2800" dirty="0"/>
          </a:p>
          <a:p>
            <a:pPr marL="457200" indent="-457200">
              <a:buFont typeface="+mj-lt"/>
              <a:buAutoNum type="arabicPeriod"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4765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etrospektíva">
  <a:themeElements>
    <a:clrScheme name="Retrospektí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í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í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725</TotalTime>
  <Words>804</Words>
  <Application>Microsoft Office PowerPoint</Application>
  <PresentationFormat>Širokouhlá</PresentationFormat>
  <Paragraphs>102</Paragraphs>
  <Slides>15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5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Wingdings</vt:lpstr>
      <vt:lpstr>Retrospektíva</vt:lpstr>
      <vt:lpstr>  Directory of Open Access Journals</vt:lpstr>
      <vt:lpstr>Čo je DOAJ?</vt:lpstr>
      <vt:lpstr>Poslanie DOAJ</vt:lpstr>
      <vt:lpstr>Prečo sa snažiť o indexovanie v DOAJ?</vt:lpstr>
      <vt:lpstr>Prezentácia programu PowerPoint</vt:lpstr>
      <vt:lpstr>Kritéria DOAJ pre vstup časopisu do databázy</vt:lpstr>
      <vt:lpstr>Kritéria DOAJ pre vstup časopisu do databázy</vt:lpstr>
      <vt:lpstr>Základné kritériá pre vstup do DOAJ</vt:lpstr>
      <vt:lpstr>Základné kritériá pre vstup do DOAJ</vt:lpstr>
      <vt:lpstr>Informácie, ktoré musia byť ľahko dostupné z domovskej stránky časopisu</vt:lpstr>
      <vt:lpstr>Základné kritériá pre vstup do DOAJ</vt:lpstr>
      <vt:lpstr>Základné kritériá pre vstup do DOAJ</vt:lpstr>
      <vt:lpstr>Základné kritériá pre vstup do DOAJ</vt:lpstr>
      <vt:lpstr>DOAJ Seal</vt:lpstr>
      <vt:lpstr>Prezentácia programu PowerPoint</vt:lpstr>
    </vt:vector>
  </TitlesOfParts>
  <Company>ATC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Directory of Open Access Journals</dc:title>
  <dc:creator>Lenka</dc:creator>
  <cp:lastModifiedBy>Lenka</cp:lastModifiedBy>
  <cp:revision>70</cp:revision>
  <dcterms:created xsi:type="dcterms:W3CDTF">2021-10-19T13:03:38Z</dcterms:created>
  <dcterms:modified xsi:type="dcterms:W3CDTF">2021-10-28T05:46:42Z</dcterms:modified>
</cp:coreProperties>
</file>